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87" r:id="rId5"/>
    <p:sldId id="288" r:id="rId6"/>
    <p:sldId id="259" r:id="rId7"/>
    <p:sldId id="260" r:id="rId8"/>
    <p:sldId id="261" r:id="rId9"/>
    <p:sldId id="262" r:id="rId10"/>
    <p:sldId id="264" r:id="rId11"/>
    <p:sldId id="265" r:id="rId12"/>
    <p:sldId id="285" r:id="rId13"/>
    <p:sldId id="266" r:id="rId14"/>
    <p:sldId id="267" r:id="rId15"/>
    <p:sldId id="268" r:id="rId16"/>
    <p:sldId id="269" r:id="rId17"/>
    <p:sldId id="270" r:id="rId18"/>
    <p:sldId id="271" r:id="rId19"/>
    <p:sldId id="286" r:id="rId20"/>
    <p:sldId id="282" r:id="rId21"/>
    <p:sldId id="281" r:id="rId22"/>
    <p:sldId id="280" r:id="rId23"/>
  </p:sldIdLst>
  <p:sldSz cx="9144000" cy="5143500" type="screen16x9"/>
  <p:notesSz cx="6858000" cy="9144000"/>
  <p:embeddedFontLst>
    <p:embeddedFont>
      <p:font typeface="Roboto Light" panose="020B0604020202020204" charset="0"/>
      <p:regular r:id="rId25"/>
      <p:bold r:id="rId26"/>
      <p:italic r:id="rId27"/>
      <p:boldItalic r:id="rId28"/>
    </p:embeddedFont>
    <p:embeddedFont>
      <p:font typeface="Basic" panose="020B0604020202020204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DengXian Light" panose="02010600030101010101" pitchFamily="2" charset="-122"/>
      <p:regular r:id="rId38"/>
    </p:embeddedFont>
    <p:embeddedFont>
      <p:font typeface="DengXian" panose="02010600030101010101" pitchFamily="2" charset="-122"/>
      <p:regular r:id="rId39"/>
      <p:bold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 liang" initials="kl" lastIdx="1" clrIdx="0">
    <p:extLst>
      <p:ext uri="{19B8F6BF-5375-455C-9EA6-DF929625EA0E}">
        <p15:presenceInfo xmlns:p15="http://schemas.microsoft.com/office/powerpoint/2012/main" userId="a04c9fe0a3d0ab9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23F153-A1A7-4EDC-BC4D-C192221CFCE6}">
  <a:tblStyle styleId="{BA23F153-A1A7-4EDC-BC4D-C192221CFC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FF0"/>
          </a:solidFill>
        </a:fill>
      </a:tcStyle>
    </a:wholeTbl>
    <a:band1H>
      <a:tcTxStyle/>
      <a:tcStyle>
        <a:tcBdr/>
        <a:fill>
          <a:solidFill>
            <a:srgbClr val="CADDE1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DE1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97A7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/>
        <a:fill>
          <a:solidFill>
            <a:srgbClr val="0097A7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0097A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0097A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6" autoAdjust="0"/>
    <p:restoredTop sz="93091" autoAdjust="0"/>
  </p:normalViewPr>
  <p:slideViewPr>
    <p:cSldViewPr snapToGrid="0">
      <p:cViewPr varScale="1">
        <p:scale>
          <a:sx n="137" d="100"/>
          <a:sy n="137" d="100"/>
        </p:scale>
        <p:origin x="18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03c51902f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903c51902f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903c51902f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903c51902f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903c51902f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903c51902f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03c51902f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03c51902f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903c51902f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903c51902f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03c51902f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903c51902f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903c51902f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903c51902f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03c51902f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03c51902f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903c51902f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903c51902f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5017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03c51902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03c51902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903c51902f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903c51902f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03c51902f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03c51902f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03c51902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03c51902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03c51902f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903c51902f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278208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6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Who work in Paris? A spatial-temporal analysis of the commuting patterns of working households living in and outside the Ile-de-France Région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171075" y="38253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6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Phd student: Kang Liang</a:t>
            </a:r>
            <a:endParaRPr sz="1216" b="1" dirty="0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6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supervised by Fabien Leurent and co-supervised by Rémy Le Boennec</a:t>
            </a:r>
            <a:endParaRPr sz="1216" b="1" dirty="0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216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216" b="1" dirty="0" smtClean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Dec, 2024</a:t>
            </a:r>
            <a:endParaRPr sz="1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700" dirty="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45" y="27525"/>
            <a:ext cx="3227475" cy="92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0825" y="428750"/>
            <a:ext cx="4725362" cy="2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311700" y="16441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Data and method</a:t>
            </a:r>
            <a:endParaRPr dirty="0"/>
          </a:p>
        </p:txBody>
      </p:sp>
      <p:sp>
        <p:nvSpPr>
          <p:cNvPr id="195" name="Google Shape;195;p21"/>
          <p:cNvSpPr txBox="1">
            <a:spLocks noGrp="1"/>
          </p:cNvSpPr>
          <p:nvPr>
            <p:ph type="body" idx="1"/>
          </p:nvPr>
        </p:nvSpPr>
        <p:spPr>
          <a:xfrm>
            <a:off x="161808" y="450764"/>
            <a:ext cx="6418035" cy="35053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Databases: MobPro of the 2018 French census data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Data of interest: employed workers, home place (by municipality), work place (by municipality), home2work crow-fly distance, travel mode of commuting (car / transit / cycle / walk)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Method: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5280" algn="l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ct val="1000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Statistical treatment on a municipality level;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528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ct val="1000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Spatial analysis based on a radio-concentric zoning system including 8 disjoint rings from center (Paris) to periphery.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16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10</a:t>
            </a:fld>
            <a:endParaRPr lang="fr-FR"/>
          </a:p>
        </p:txBody>
      </p:sp>
      <p:sp>
        <p:nvSpPr>
          <p:cNvPr id="3" name="ZoneTexte 11">
            <a:extLst>
              <a:ext uri="{FF2B5EF4-FFF2-40B4-BE49-F238E27FC236}">
                <a16:creationId xmlns:a16="http://schemas.microsoft.com/office/drawing/2014/main" id="{4D555800-209C-AA0D-3F66-D72469823C53}"/>
              </a:ext>
            </a:extLst>
          </p:cNvPr>
          <p:cNvSpPr txBox="1"/>
          <p:nvPr/>
        </p:nvSpPr>
        <p:spPr>
          <a:xfrm>
            <a:off x="6025232" y="3090175"/>
            <a:ext cx="382042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Illustration </a:t>
            </a:r>
            <a:r>
              <a:rPr lang="en-US" sz="1000" dirty="0"/>
              <a:t>of </a:t>
            </a:r>
            <a:r>
              <a:rPr lang="en-US" sz="1000" dirty="0" err="1"/>
              <a:t>Mobpro</a:t>
            </a:r>
            <a:r>
              <a:rPr lang="en-US" sz="1000" dirty="0"/>
              <a:t> 2008, Bonin et al., 2013 </a:t>
            </a:r>
            <a:endParaRPr lang="fr-FR" sz="1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32F8936-CD69-B1D2-3B62-BD1C6468C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722" y="737114"/>
            <a:ext cx="2835797" cy="219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103;p16">
            <a:extLst>
              <a:ext uri="{FF2B5EF4-FFF2-40B4-BE49-F238E27FC236}">
                <a16:creationId xmlns:a16="http://schemas.microsoft.com/office/drawing/2014/main" id="{E4B4C3F5-6230-A654-7E75-19B3E77FD14E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5" name="Google Shape;104;p16">
              <a:extLst>
                <a:ext uri="{FF2B5EF4-FFF2-40B4-BE49-F238E27FC236}">
                  <a16:creationId xmlns:a16="http://schemas.microsoft.com/office/drawing/2014/main" id="{85298613-3357-AF22-3C6B-EC5B68807682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105;p16">
              <a:extLst>
                <a:ext uri="{FF2B5EF4-FFF2-40B4-BE49-F238E27FC236}">
                  <a16:creationId xmlns:a16="http://schemas.microsoft.com/office/drawing/2014/main" id="{CBD006D5-F391-1790-38EB-C8F801FC0285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6;p16">
              <a:extLst>
                <a:ext uri="{FF2B5EF4-FFF2-40B4-BE49-F238E27FC236}">
                  <a16:creationId xmlns:a16="http://schemas.microsoft.com/office/drawing/2014/main" id="{C600D8B3-F348-96D0-CF41-53FB0058004E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" name="Google Shape;107;p16">
              <a:extLst>
                <a:ext uri="{FF2B5EF4-FFF2-40B4-BE49-F238E27FC236}">
                  <a16:creationId xmlns:a16="http://schemas.microsoft.com/office/drawing/2014/main" id="{2E639A41-45BD-E28A-765A-D6D43D16DA36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8;p16">
              <a:extLst>
                <a:ext uri="{FF2B5EF4-FFF2-40B4-BE49-F238E27FC236}">
                  <a16:creationId xmlns:a16="http://schemas.microsoft.com/office/drawing/2014/main" id="{7DC38E0B-D866-D62B-83A4-DD8FCEF6B2F1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9;p16">
              <a:extLst>
                <a:ext uri="{FF2B5EF4-FFF2-40B4-BE49-F238E27FC236}">
                  <a16:creationId xmlns:a16="http://schemas.microsoft.com/office/drawing/2014/main" id="{7EE04796-6D1B-1925-D860-5029B0C57238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10;p16">
              <a:extLst>
                <a:ext uri="{FF2B5EF4-FFF2-40B4-BE49-F238E27FC236}">
                  <a16:creationId xmlns:a16="http://schemas.microsoft.com/office/drawing/2014/main" id="{2016F75B-6723-A7F2-4495-8B9F7352E08A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1;p16">
              <a:extLst>
                <a:ext uri="{FF2B5EF4-FFF2-40B4-BE49-F238E27FC236}">
                  <a16:creationId xmlns:a16="http://schemas.microsoft.com/office/drawing/2014/main" id="{14C0D579-7F0D-55F2-6FF2-BEE18D71ACC6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12;p16">
              <a:extLst>
                <a:ext uri="{FF2B5EF4-FFF2-40B4-BE49-F238E27FC236}">
                  <a16:creationId xmlns:a16="http://schemas.microsoft.com/office/drawing/2014/main" id="{4F64113D-A0D7-79A6-71D4-61A8D251BC26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3;p16">
              <a:extLst>
                <a:ext uri="{FF2B5EF4-FFF2-40B4-BE49-F238E27FC236}">
                  <a16:creationId xmlns:a16="http://schemas.microsoft.com/office/drawing/2014/main" id="{F5668E5C-4F96-C579-EAE6-1D80D073843A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4;p16">
              <a:extLst>
                <a:ext uri="{FF2B5EF4-FFF2-40B4-BE49-F238E27FC236}">
                  <a16:creationId xmlns:a16="http://schemas.microsoft.com/office/drawing/2014/main" id="{25348B14-F381-C2B5-3535-DC3A21FD06DC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"/>
          <p:cNvSpPr txBox="1">
            <a:spLocks noGrp="1"/>
          </p:cNvSpPr>
          <p:nvPr>
            <p:ph type="title"/>
          </p:nvPr>
        </p:nvSpPr>
        <p:spPr>
          <a:xfrm>
            <a:off x="175530" y="14490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Breakdown of IDF jobs according to workers' zones of residence</a:t>
            </a:r>
            <a:endParaRPr sz="1950" b="1" dirty="0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26" name="Google Shape;226;p22"/>
          <p:cNvGraphicFramePr/>
          <p:nvPr>
            <p:extLst>
              <p:ext uri="{D42A27DB-BD31-4B8C-83A1-F6EECF244321}">
                <p14:modId xmlns:p14="http://schemas.microsoft.com/office/powerpoint/2010/main" val="1722736593"/>
              </p:ext>
            </p:extLst>
          </p:nvPr>
        </p:nvGraphicFramePr>
        <p:xfrm>
          <a:off x="6390908" y="641705"/>
          <a:ext cx="2630250" cy="3327236"/>
        </p:xfrm>
        <a:graphic>
          <a:graphicData uri="http://schemas.openxmlformats.org/drawingml/2006/table">
            <a:tbl>
              <a:tblPr firstRow="1" bandRow="1">
                <a:noFill/>
                <a:tableStyleId>{BA23F153-A1A7-4EDC-BC4D-C192221CFCE6}</a:tableStyleId>
              </a:tblPr>
              <a:tblGrid>
                <a:gridCol w="147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Zone residence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Paris city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Inner ring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35%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Rest of urbanized area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Rest of IDF region</a:t>
                      </a:r>
                      <a:endParaRPr sz="7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10%</a:t>
                      </a:r>
                      <a:endParaRPr sz="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Rest of P. Urban Area</a:t>
                      </a:r>
                      <a:endParaRPr sz="7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3%</a:t>
                      </a:r>
                      <a:endParaRPr sz="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Inner Parisian Basin</a:t>
                      </a:r>
                      <a:endParaRPr sz="7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1%</a:t>
                      </a:r>
                      <a:endParaRPr sz="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 Outer Parisian Basin</a:t>
                      </a:r>
                      <a:endParaRPr sz="7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0%</a:t>
                      </a:r>
                      <a:endParaRPr sz="7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Rest of France</a:t>
                      </a:r>
                      <a:endParaRPr sz="7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2%</a:t>
                      </a:r>
                      <a:endParaRPr sz="7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825" y="641705"/>
            <a:ext cx="2886350" cy="242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536" y="641710"/>
            <a:ext cx="2686029" cy="242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8825" y="3110235"/>
            <a:ext cx="2412593" cy="12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4534" y="3131835"/>
            <a:ext cx="1790886" cy="10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11</a:t>
            </a:fld>
            <a:endParaRPr lang="fr-FR"/>
          </a:p>
        </p:txBody>
      </p:sp>
      <p:sp>
        <p:nvSpPr>
          <p:cNvPr id="3" name="ZoneTexte 14">
            <a:extLst>
              <a:ext uri="{FF2B5EF4-FFF2-40B4-BE49-F238E27FC236}">
                <a16:creationId xmlns:a16="http://schemas.microsoft.com/office/drawing/2014/main" id="{A7C1661A-D316-F9E9-9319-B47E59BCFF2A}"/>
              </a:ext>
            </a:extLst>
          </p:cNvPr>
          <p:cNvSpPr txBox="1"/>
          <p:nvPr/>
        </p:nvSpPr>
        <p:spPr>
          <a:xfrm>
            <a:off x="2025670" y="3994528"/>
            <a:ext cx="529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/>
              <a:t>Fig.2 </a:t>
            </a:r>
            <a:r>
              <a:rPr lang="fr-FR" sz="900" dirty="0"/>
              <a:t>The 8 concentric rings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B38DE5-7F1E-641E-10E1-ACE2F2DA7B2A}"/>
              </a:ext>
            </a:extLst>
          </p:cNvPr>
          <p:cNvSpPr txBox="1"/>
          <p:nvPr/>
        </p:nvSpPr>
        <p:spPr>
          <a:xfrm>
            <a:off x="6015175" y="4000047"/>
            <a:ext cx="64231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900" dirty="0" smtClean="0"/>
              <a:t>Table_3. </a:t>
            </a:r>
            <a:r>
              <a:rPr lang="fr-FR" altLang="zh-CN" sz="900" dirty="0"/>
              <a:t>IDF jobs origin w.r.t workers from each ring</a:t>
            </a:r>
          </a:p>
        </p:txBody>
      </p:sp>
      <p:grpSp>
        <p:nvGrpSpPr>
          <p:cNvPr id="4" name="Google Shape;103;p16">
            <a:extLst>
              <a:ext uri="{FF2B5EF4-FFF2-40B4-BE49-F238E27FC236}">
                <a16:creationId xmlns:a16="http://schemas.microsoft.com/office/drawing/2014/main" id="{28958631-D3DF-85E2-F68B-A5967579931D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6" name="Google Shape;104;p16">
              <a:extLst>
                <a:ext uri="{FF2B5EF4-FFF2-40B4-BE49-F238E27FC236}">
                  <a16:creationId xmlns:a16="http://schemas.microsoft.com/office/drawing/2014/main" id="{DFC146AD-969A-1D2E-BBFB-F0A4228A5F54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105;p16">
              <a:extLst>
                <a:ext uri="{FF2B5EF4-FFF2-40B4-BE49-F238E27FC236}">
                  <a16:creationId xmlns:a16="http://schemas.microsoft.com/office/drawing/2014/main" id="{F4700A88-C703-54EA-0232-72FFD2F6516E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6;p16">
              <a:extLst>
                <a:ext uri="{FF2B5EF4-FFF2-40B4-BE49-F238E27FC236}">
                  <a16:creationId xmlns:a16="http://schemas.microsoft.com/office/drawing/2014/main" id="{37B693F1-827D-BC9A-5551-EBEB7DF694D3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9" name="Google Shape;107;p16">
              <a:extLst>
                <a:ext uri="{FF2B5EF4-FFF2-40B4-BE49-F238E27FC236}">
                  <a16:creationId xmlns:a16="http://schemas.microsoft.com/office/drawing/2014/main" id="{1DE14C2F-8800-BDF9-6C0F-DC7DAFF5D280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8;p16">
              <a:extLst>
                <a:ext uri="{FF2B5EF4-FFF2-40B4-BE49-F238E27FC236}">
                  <a16:creationId xmlns:a16="http://schemas.microsoft.com/office/drawing/2014/main" id="{80BC2ECB-C726-8796-6A6D-0761314B326A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9;p16">
              <a:extLst>
                <a:ext uri="{FF2B5EF4-FFF2-40B4-BE49-F238E27FC236}">
                  <a16:creationId xmlns:a16="http://schemas.microsoft.com/office/drawing/2014/main" id="{43E5877F-8775-D00C-4CB1-6E8CC25125D4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0;p16">
              <a:extLst>
                <a:ext uri="{FF2B5EF4-FFF2-40B4-BE49-F238E27FC236}">
                  <a16:creationId xmlns:a16="http://schemas.microsoft.com/office/drawing/2014/main" id="{DA49C642-7612-54A2-299D-EDA713AC005E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;p16">
              <a:extLst>
                <a:ext uri="{FF2B5EF4-FFF2-40B4-BE49-F238E27FC236}">
                  <a16:creationId xmlns:a16="http://schemas.microsoft.com/office/drawing/2014/main" id="{102EAA1F-7E52-BC68-9CC0-93EB50B29A2A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2;p16">
              <a:extLst>
                <a:ext uri="{FF2B5EF4-FFF2-40B4-BE49-F238E27FC236}">
                  <a16:creationId xmlns:a16="http://schemas.microsoft.com/office/drawing/2014/main" id="{42DC58AA-BAF0-F96A-C4E4-55105AD12450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3;p16">
              <a:extLst>
                <a:ext uri="{FF2B5EF4-FFF2-40B4-BE49-F238E27FC236}">
                  <a16:creationId xmlns:a16="http://schemas.microsoft.com/office/drawing/2014/main" id="{66DBF863-8C43-CB91-7429-EF7F4112AFB2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4;p16">
              <a:extLst>
                <a:ext uri="{FF2B5EF4-FFF2-40B4-BE49-F238E27FC236}">
                  <a16:creationId xmlns:a16="http://schemas.microsoft.com/office/drawing/2014/main" id="{DAEF14FA-C97A-74AE-6EA4-58FBB12A10EF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Monocentric</a:t>
            </a:r>
            <a:r>
              <a:rPr lang="fr-FR" dirty="0" smtClean="0"/>
              <a:t> pattern of IDF </a:t>
            </a:r>
            <a:r>
              <a:rPr lang="fr-FR" dirty="0" err="1" smtClean="0"/>
              <a:t>region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248208"/>
            <a:ext cx="5446395" cy="3184525"/>
          </a:xfrm>
          <a:prstGeom prst="rect">
            <a:avLst/>
          </a:prstGeom>
          <a:noFill/>
        </p:spPr>
      </p:pic>
      <p:grpSp>
        <p:nvGrpSpPr>
          <p:cNvPr id="6" name="Google Shape;103;p16">
            <a:extLst>
              <a:ext uri="{FF2B5EF4-FFF2-40B4-BE49-F238E27FC236}">
                <a16:creationId xmlns:a16="http://schemas.microsoft.com/office/drawing/2014/main" id="{4AB0AB56-8656-E715-D953-02CADC173D65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7" name="Google Shape;104;p16">
              <a:extLst>
                <a:ext uri="{FF2B5EF4-FFF2-40B4-BE49-F238E27FC236}">
                  <a16:creationId xmlns:a16="http://schemas.microsoft.com/office/drawing/2014/main" id="{6ADDC74A-D282-8951-9AFF-A00BCD68D661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105;p16">
              <a:extLst>
                <a:ext uri="{FF2B5EF4-FFF2-40B4-BE49-F238E27FC236}">
                  <a16:creationId xmlns:a16="http://schemas.microsoft.com/office/drawing/2014/main" id="{035A836B-F9B1-E0A4-3A3C-7F7CD06D5D5F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6;p16">
              <a:extLst>
                <a:ext uri="{FF2B5EF4-FFF2-40B4-BE49-F238E27FC236}">
                  <a16:creationId xmlns:a16="http://schemas.microsoft.com/office/drawing/2014/main" id="{1D7D4F36-CABD-DDBC-B88F-0A17184D1684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0" name="Google Shape;107;p16">
              <a:extLst>
                <a:ext uri="{FF2B5EF4-FFF2-40B4-BE49-F238E27FC236}">
                  <a16:creationId xmlns:a16="http://schemas.microsoft.com/office/drawing/2014/main" id="{8A3CE7CB-09CC-3978-6513-4E03461D0B22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8;p16">
              <a:extLst>
                <a:ext uri="{FF2B5EF4-FFF2-40B4-BE49-F238E27FC236}">
                  <a16:creationId xmlns:a16="http://schemas.microsoft.com/office/drawing/2014/main" id="{7CE554CC-BAA5-5774-24CA-82474B63AD53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9;p16">
              <a:extLst>
                <a:ext uri="{FF2B5EF4-FFF2-40B4-BE49-F238E27FC236}">
                  <a16:creationId xmlns:a16="http://schemas.microsoft.com/office/drawing/2014/main" id="{3B4CD8B6-C893-6B61-E575-58EAED231E4F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10;p16">
              <a:extLst>
                <a:ext uri="{FF2B5EF4-FFF2-40B4-BE49-F238E27FC236}">
                  <a16:creationId xmlns:a16="http://schemas.microsoft.com/office/drawing/2014/main" id="{EF8FA8E8-44D2-08FA-C876-F16A7E774949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;p16">
              <a:extLst>
                <a:ext uri="{FF2B5EF4-FFF2-40B4-BE49-F238E27FC236}">
                  <a16:creationId xmlns:a16="http://schemas.microsoft.com/office/drawing/2014/main" id="{5FF63AAA-89AA-9FAB-1909-CFD15634F992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2;p16">
              <a:extLst>
                <a:ext uri="{FF2B5EF4-FFF2-40B4-BE49-F238E27FC236}">
                  <a16:creationId xmlns:a16="http://schemas.microsoft.com/office/drawing/2014/main" id="{49E0F3D9-DA3D-0D42-E2F0-5E230EDBC29E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3;p16">
              <a:extLst>
                <a:ext uri="{FF2B5EF4-FFF2-40B4-BE49-F238E27FC236}">
                  <a16:creationId xmlns:a16="http://schemas.microsoft.com/office/drawing/2014/main" id="{FCE682C6-8A80-1BF7-9E27-4331FA777A22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14;p16">
              <a:extLst>
                <a:ext uri="{FF2B5EF4-FFF2-40B4-BE49-F238E27FC236}">
                  <a16:creationId xmlns:a16="http://schemas.microsoft.com/office/drawing/2014/main" id="{B3253022-F752-8A17-C5EC-C76BDF0C953B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5758095" y="1216647"/>
            <a:ext cx="32404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anose="02020603050405020304" pitchFamily="18" charset="0"/>
                <a:ea typeface="DengXian Light" panose="02010600030101010101" pitchFamily="2" charset="-122"/>
              </a:rPr>
              <a:t>The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progressive accumulation of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DengXian Light" panose="02010600030101010101" pitchFamily="2" charset="-122"/>
              </a:rPr>
              <a:t>jobs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 starting from Paris center is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DengXian Light" panose="02010600030101010101" pitchFamily="2" charset="-122"/>
              </a:rPr>
              <a:t>quicker than that of </a:t>
            </a:r>
            <a:r>
              <a:rPr 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DengXian Light" panose="02010600030101010101" pitchFamily="2" charset="-122"/>
              </a:rPr>
              <a:t>people.</a:t>
            </a:r>
          </a:p>
          <a:p>
            <a:pPr algn="just"/>
            <a:r>
              <a:rPr lang="en-US" dirty="0" smtClean="0">
                <a:latin typeface="Times New Roman" panose="02020603050405020304" pitchFamily="18" charset="0"/>
                <a:ea typeface="DengXian Light" panose="02010600030101010101" pitchFamily="2" charset="-122"/>
              </a:rPr>
              <a:t>The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first rings concentrate an higher share of jobs than those of people, on the one hand, or those of people with a professional occupation, on the other hand. </a:t>
            </a:r>
            <a:endParaRPr lang="en-US" dirty="0" smtClean="0">
              <a:latin typeface="Times New Roman" panose="02020603050405020304" pitchFamily="18" charset="0"/>
              <a:ea typeface="DengXian Light" panose="02010600030101010101" pitchFamily="2" charset="-122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ea typeface="DengXian Light" panose="02010600030101010101" pitchFamily="2" charset="-122"/>
              </a:rPr>
              <a:t>The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DengXian Light" panose="02010600030101010101" pitchFamily="2" charset="-122"/>
              </a:rPr>
              <a:t>monocentric pattern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of job locations, even more biased to the center than </a:t>
            </a:r>
            <a:r>
              <a:rPr lang="en-US" dirty="0" smtClean="0">
                <a:latin typeface="Times New Roman" panose="02020603050405020304" pitchFamily="18" charset="0"/>
                <a:ea typeface="DengXian Light" panose="02010600030101010101" pitchFamily="2" charset="-122"/>
              </a:rPr>
              <a:t>population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is typical of a monocentric city model in urban economics.</a:t>
            </a:r>
            <a:endParaRPr lang="fr-FR" dirty="0"/>
          </a:p>
        </p:txBody>
      </p:sp>
      <p:sp>
        <p:nvSpPr>
          <p:cNvPr id="19" name="ZoneTexte 14">
            <a:extLst>
              <a:ext uri="{FF2B5EF4-FFF2-40B4-BE49-F238E27FC236}">
                <a16:creationId xmlns:a16="http://schemas.microsoft.com/office/drawing/2014/main" id="{A7C1661A-D316-F9E9-9319-B47E59BCFF2A}"/>
              </a:ext>
            </a:extLst>
          </p:cNvPr>
          <p:cNvSpPr txBox="1"/>
          <p:nvPr/>
        </p:nvSpPr>
        <p:spPr>
          <a:xfrm>
            <a:off x="5488533" y="4124786"/>
            <a:ext cx="52990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/>
              <a:t>Fig.3 Accumulation of population, jobs </a:t>
            </a:r>
            <a:r>
              <a:rPr lang="fr-FR" sz="900" dirty="0" err="1" smtClean="0"/>
              <a:t>according</a:t>
            </a:r>
            <a:r>
              <a:rPr lang="fr-FR" sz="900" dirty="0" smtClean="0"/>
              <a:t> to </a:t>
            </a:r>
            <a:r>
              <a:rPr lang="fr-FR" sz="900" dirty="0" err="1" smtClean="0"/>
              <a:t>concentric</a:t>
            </a:r>
            <a:r>
              <a:rPr lang="fr-FR" sz="900" dirty="0" smtClean="0"/>
              <a:t> </a:t>
            </a:r>
            <a:r>
              <a:rPr lang="fr-FR" sz="900" dirty="0"/>
              <a:t>rings </a:t>
            </a:r>
          </a:p>
        </p:txBody>
      </p:sp>
    </p:spTree>
    <p:extLst>
      <p:ext uri="{BB962C8B-B14F-4D97-AF65-F5344CB8AC3E}">
        <p14:creationId xmlns:p14="http://schemas.microsoft.com/office/powerpoint/2010/main" val="3882741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>
            <a:spLocks noGrp="1"/>
          </p:cNvSpPr>
          <p:nvPr>
            <p:ph type="title"/>
          </p:nvPr>
        </p:nvSpPr>
        <p:spPr>
          <a:xfrm>
            <a:off x="226208" y="20645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Share of IDF jobs by origin</a:t>
            </a:r>
            <a:endParaRPr/>
          </a:p>
        </p:txBody>
      </p:sp>
      <p:pic>
        <p:nvPicPr>
          <p:cNvPr id="248" name="Google Shape;2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3351"/>
            <a:ext cx="5852274" cy="2724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9" name="Google Shape;249;p23"/>
          <p:cNvGraphicFramePr/>
          <p:nvPr>
            <p:extLst>
              <p:ext uri="{D42A27DB-BD31-4B8C-83A1-F6EECF244321}">
                <p14:modId xmlns:p14="http://schemas.microsoft.com/office/powerpoint/2010/main" val="2330830345"/>
              </p:ext>
            </p:extLst>
          </p:nvPr>
        </p:nvGraphicFramePr>
        <p:xfrm>
          <a:off x="6175271" y="425412"/>
          <a:ext cx="2630250" cy="3484970"/>
        </p:xfrm>
        <a:graphic>
          <a:graphicData uri="http://schemas.openxmlformats.org/drawingml/2006/table">
            <a:tbl>
              <a:tblPr firstRow="1" bandRow="1">
                <a:noFill/>
                <a:tableStyleId>{BA23F153-A1A7-4EDC-BC4D-C192221CFCE6}</a:tableStyleId>
              </a:tblPr>
              <a:tblGrid>
                <a:gridCol w="147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9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share from zone of origin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Paris city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98%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Inner ring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 Rest of urbanized area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99%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Rest of IDF region</a:t>
                      </a:r>
                      <a:endParaRPr sz="7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97%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 Rest of P. Urban Area</a:t>
                      </a:r>
                      <a:endParaRPr sz="7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41%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 Inner Parisian Basin</a:t>
                      </a:r>
                      <a:endParaRPr sz="7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5%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 Outer Parisian Basin</a:t>
                      </a:r>
                      <a:endParaRPr sz="7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2%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5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 Rest of France</a:t>
                      </a:r>
                      <a:endParaRPr sz="700" b="1"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1%</a:t>
                      </a:r>
                      <a:endParaRPr sz="1000" b="1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13</a:t>
            </a:fld>
            <a:endParaRPr lang="fr-FR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6E5B1B-5D04-AC27-2445-98CCD8F4D974}"/>
              </a:ext>
            </a:extLst>
          </p:cNvPr>
          <p:cNvSpPr txBox="1"/>
          <p:nvPr/>
        </p:nvSpPr>
        <p:spPr>
          <a:xfrm>
            <a:off x="5335249" y="3932546"/>
            <a:ext cx="6423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000" dirty="0" smtClean="0"/>
              <a:t>Table_4. </a:t>
            </a:r>
            <a:r>
              <a:rPr lang="fr-FR" altLang="zh-CN" sz="1000" dirty="0"/>
              <a:t>Share per origin ring of IDF worker w.r.t from each ring</a:t>
            </a:r>
          </a:p>
        </p:txBody>
      </p:sp>
      <p:sp>
        <p:nvSpPr>
          <p:cNvPr id="5" name="ZoneTexte 14">
            <a:extLst>
              <a:ext uri="{FF2B5EF4-FFF2-40B4-BE49-F238E27FC236}">
                <a16:creationId xmlns:a16="http://schemas.microsoft.com/office/drawing/2014/main" id="{51049F04-F423-1281-42D5-DB5E9B67FDB7}"/>
              </a:ext>
            </a:extLst>
          </p:cNvPr>
          <p:cNvSpPr txBox="1"/>
          <p:nvPr/>
        </p:nvSpPr>
        <p:spPr>
          <a:xfrm>
            <a:off x="338479" y="3707321"/>
            <a:ext cx="52990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Fig.4  Function describing the share of IDF workers according to distance from Paris</a:t>
            </a:r>
          </a:p>
        </p:txBody>
      </p:sp>
      <p:grpSp>
        <p:nvGrpSpPr>
          <p:cNvPr id="3" name="Google Shape;103;p16">
            <a:extLst>
              <a:ext uri="{FF2B5EF4-FFF2-40B4-BE49-F238E27FC236}">
                <a16:creationId xmlns:a16="http://schemas.microsoft.com/office/drawing/2014/main" id="{4AB0AB56-8656-E715-D953-02CADC173D65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6" name="Google Shape;104;p16">
              <a:extLst>
                <a:ext uri="{FF2B5EF4-FFF2-40B4-BE49-F238E27FC236}">
                  <a16:creationId xmlns:a16="http://schemas.microsoft.com/office/drawing/2014/main" id="{6ADDC74A-D282-8951-9AFF-A00BCD68D661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105;p16">
              <a:extLst>
                <a:ext uri="{FF2B5EF4-FFF2-40B4-BE49-F238E27FC236}">
                  <a16:creationId xmlns:a16="http://schemas.microsoft.com/office/drawing/2014/main" id="{035A836B-F9B1-E0A4-3A3C-7F7CD06D5D5F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6;p16">
              <a:extLst>
                <a:ext uri="{FF2B5EF4-FFF2-40B4-BE49-F238E27FC236}">
                  <a16:creationId xmlns:a16="http://schemas.microsoft.com/office/drawing/2014/main" id="{1D7D4F36-CABD-DDBC-B88F-0A17184D1684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9" name="Google Shape;107;p16">
              <a:extLst>
                <a:ext uri="{FF2B5EF4-FFF2-40B4-BE49-F238E27FC236}">
                  <a16:creationId xmlns:a16="http://schemas.microsoft.com/office/drawing/2014/main" id="{8A3CE7CB-09CC-3978-6513-4E03461D0B22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8;p16">
              <a:extLst>
                <a:ext uri="{FF2B5EF4-FFF2-40B4-BE49-F238E27FC236}">
                  <a16:creationId xmlns:a16="http://schemas.microsoft.com/office/drawing/2014/main" id="{7CE554CC-BAA5-5774-24CA-82474B63AD53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9;p16">
              <a:extLst>
                <a:ext uri="{FF2B5EF4-FFF2-40B4-BE49-F238E27FC236}">
                  <a16:creationId xmlns:a16="http://schemas.microsoft.com/office/drawing/2014/main" id="{3B4CD8B6-C893-6B61-E575-58EAED231E4F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0;p16">
              <a:extLst>
                <a:ext uri="{FF2B5EF4-FFF2-40B4-BE49-F238E27FC236}">
                  <a16:creationId xmlns:a16="http://schemas.microsoft.com/office/drawing/2014/main" id="{EF8FA8E8-44D2-08FA-C876-F16A7E774949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;p16">
              <a:extLst>
                <a:ext uri="{FF2B5EF4-FFF2-40B4-BE49-F238E27FC236}">
                  <a16:creationId xmlns:a16="http://schemas.microsoft.com/office/drawing/2014/main" id="{5FF63AAA-89AA-9FAB-1909-CFD15634F992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2;p16">
              <a:extLst>
                <a:ext uri="{FF2B5EF4-FFF2-40B4-BE49-F238E27FC236}">
                  <a16:creationId xmlns:a16="http://schemas.microsoft.com/office/drawing/2014/main" id="{49E0F3D9-DA3D-0D42-E2F0-5E230EDBC29E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3;p16">
              <a:extLst>
                <a:ext uri="{FF2B5EF4-FFF2-40B4-BE49-F238E27FC236}">
                  <a16:creationId xmlns:a16="http://schemas.microsoft.com/office/drawing/2014/main" id="{FCE682C6-8A80-1BF7-9E27-4331FA777A22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4;p16">
              <a:extLst>
                <a:ext uri="{FF2B5EF4-FFF2-40B4-BE49-F238E27FC236}">
                  <a16:creationId xmlns:a16="http://schemas.microsoft.com/office/drawing/2014/main" id="{B3253022-F752-8A17-C5EC-C76BDF0C953B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"/>
          <p:cNvSpPr txBox="1">
            <a:spLocks noGrp="1"/>
          </p:cNvSpPr>
          <p:nvPr>
            <p:ph type="title"/>
          </p:nvPr>
        </p:nvSpPr>
        <p:spPr>
          <a:xfrm>
            <a:off x="226208" y="-37234"/>
            <a:ext cx="4345792" cy="632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Home</a:t>
            </a:r>
            <a:r>
              <a:rPr lang="en" sz="4400" dirty="0"/>
              <a:t> </a:t>
            </a: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cities and commuting ranges</a:t>
            </a:r>
            <a:endParaRPr dirty="0"/>
          </a:p>
        </p:txBody>
      </p:sp>
      <p:sp>
        <p:nvSpPr>
          <p:cNvPr id="255" name="Google Shape;255;p24"/>
          <p:cNvSpPr txBox="1">
            <a:spLocks noGrp="1"/>
          </p:cNvSpPr>
          <p:nvPr>
            <p:ph type="body" idx="1"/>
          </p:nvPr>
        </p:nvSpPr>
        <p:spPr>
          <a:xfrm>
            <a:off x="311700" y="482987"/>
            <a:ext cx="4047600" cy="3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Histogram:</a:t>
            </a:r>
            <a:endParaRPr sz="1600" b="1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Abscissa : Rings of 20 km width starting from 50 km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Ordinate: the flows of commuters.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The bumps in the distribution: mostly due to specific urban areas.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Star &amp; Satellite diagram:</a:t>
            </a:r>
            <a:endParaRPr sz="1600" b="1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The proportion of the IDF employed workers among all employed workers in their home urban area varies from: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1 or 2% in the farthest cities, e.g. Lyon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4% at 200 km, e.g.  Reims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10% in the closest cities, e.g. Chartres</a:t>
            </a:r>
            <a:endParaRPr sz="1600" dirty="0"/>
          </a:p>
        </p:txBody>
      </p:sp>
      <p:pic>
        <p:nvPicPr>
          <p:cNvPr id="268" name="Google Shape;2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499" y="799346"/>
            <a:ext cx="4977676" cy="314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14</a:t>
            </a:fld>
            <a:endParaRPr lang="fr-FR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EF367E-80D2-91A7-E5A6-BA6ED93D6FD1}"/>
              </a:ext>
            </a:extLst>
          </p:cNvPr>
          <p:cNvSpPr txBox="1"/>
          <p:nvPr/>
        </p:nvSpPr>
        <p:spPr>
          <a:xfrm>
            <a:off x="4432624" y="3959127"/>
            <a:ext cx="64231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zh-CN" sz="1000" dirty="0"/>
              <a:t>Fig.5 </a:t>
            </a:r>
            <a:r>
              <a:rPr lang="en-US" altLang="zh-CN" sz="1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Histogram / star &amp; satellite diagram</a:t>
            </a:r>
            <a:endParaRPr lang="fr-FR" altLang="zh-CN" sz="1000" dirty="0"/>
          </a:p>
        </p:txBody>
      </p:sp>
      <p:grpSp>
        <p:nvGrpSpPr>
          <p:cNvPr id="3" name="Google Shape;103;p16">
            <a:extLst>
              <a:ext uri="{FF2B5EF4-FFF2-40B4-BE49-F238E27FC236}">
                <a16:creationId xmlns:a16="http://schemas.microsoft.com/office/drawing/2014/main" id="{BAF172CF-967B-69F0-A98A-6F1608AF02EB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5" name="Google Shape;104;p16">
              <a:extLst>
                <a:ext uri="{FF2B5EF4-FFF2-40B4-BE49-F238E27FC236}">
                  <a16:creationId xmlns:a16="http://schemas.microsoft.com/office/drawing/2014/main" id="{9DE28E84-B183-4AC6-0DB6-6CCE3697E9A8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105;p16">
              <a:extLst>
                <a:ext uri="{FF2B5EF4-FFF2-40B4-BE49-F238E27FC236}">
                  <a16:creationId xmlns:a16="http://schemas.microsoft.com/office/drawing/2014/main" id="{A2FE0F7D-E772-714D-40EE-0A758D9142E7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6;p16">
              <a:extLst>
                <a:ext uri="{FF2B5EF4-FFF2-40B4-BE49-F238E27FC236}">
                  <a16:creationId xmlns:a16="http://schemas.microsoft.com/office/drawing/2014/main" id="{DBA9A86D-25BF-ACD7-8BC0-9E3DBC5B424E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" name="Google Shape;107;p16">
              <a:extLst>
                <a:ext uri="{FF2B5EF4-FFF2-40B4-BE49-F238E27FC236}">
                  <a16:creationId xmlns:a16="http://schemas.microsoft.com/office/drawing/2014/main" id="{E45CA3AF-6420-C0FA-B4F8-7CB3D3C7913C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8;p16">
              <a:extLst>
                <a:ext uri="{FF2B5EF4-FFF2-40B4-BE49-F238E27FC236}">
                  <a16:creationId xmlns:a16="http://schemas.microsoft.com/office/drawing/2014/main" id="{670513C1-7045-3FDB-4F79-D4DF822B2037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9;p16">
              <a:extLst>
                <a:ext uri="{FF2B5EF4-FFF2-40B4-BE49-F238E27FC236}">
                  <a16:creationId xmlns:a16="http://schemas.microsoft.com/office/drawing/2014/main" id="{76FC1410-112A-AD73-0037-866C9D0A9A75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10;p16">
              <a:extLst>
                <a:ext uri="{FF2B5EF4-FFF2-40B4-BE49-F238E27FC236}">
                  <a16:creationId xmlns:a16="http://schemas.microsoft.com/office/drawing/2014/main" id="{C37E482A-C7CF-7D7C-368B-BBFFB4DC31E5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1;p16">
              <a:extLst>
                <a:ext uri="{FF2B5EF4-FFF2-40B4-BE49-F238E27FC236}">
                  <a16:creationId xmlns:a16="http://schemas.microsoft.com/office/drawing/2014/main" id="{C9E168B5-4AC2-ECFA-3FCD-3B729BE9D73E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12;p16">
              <a:extLst>
                <a:ext uri="{FF2B5EF4-FFF2-40B4-BE49-F238E27FC236}">
                  <a16:creationId xmlns:a16="http://schemas.microsoft.com/office/drawing/2014/main" id="{D3E3873B-E2CB-37CD-0CB2-4AA663114ADD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3;p16">
              <a:extLst>
                <a:ext uri="{FF2B5EF4-FFF2-40B4-BE49-F238E27FC236}">
                  <a16:creationId xmlns:a16="http://schemas.microsoft.com/office/drawing/2014/main" id="{5621AEBD-7478-A7CF-C259-D9135E969AE7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4;p16">
              <a:extLst>
                <a:ext uri="{FF2B5EF4-FFF2-40B4-BE49-F238E27FC236}">
                  <a16:creationId xmlns:a16="http://schemas.microsoft.com/office/drawing/2014/main" id="{D1E9D8F3-99B7-2188-BE4D-33414CB8CA57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5"/>
          <p:cNvSpPr txBox="1">
            <a:spLocks noGrp="1"/>
          </p:cNvSpPr>
          <p:nvPr>
            <p:ph type="title"/>
          </p:nvPr>
        </p:nvSpPr>
        <p:spPr>
          <a:xfrm>
            <a:off x="223748" y="0"/>
            <a:ext cx="3965100" cy="472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Commuting</a:t>
            </a:r>
            <a:r>
              <a:rPr lang="en" sz="4400" dirty="0"/>
              <a:t> </a:t>
            </a: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distances</a:t>
            </a:r>
            <a:endParaRPr dirty="0"/>
          </a:p>
        </p:txBody>
      </p:sp>
      <p:sp>
        <p:nvSpPr>
          <p:cNvPr id="274" name="Google Shape;274;p25"/>
          <p:cNvSpPr txBox="1">
            <a:spLocks noGrp="1"/>
          </p:cNvSpPr>
          <p:nvPr>
            <p:ph type="body" idx="1"/>
          </p:nvPr>
        </p:nvSpPr>
        <p:spPr>
          <a:xfrm>
            <a:off x="226208" y="64714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Origin-based average distances: 10km : 176km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The share of outsiders in the global average: 66/(66+51)≈56%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600"/>
              <a:buNone/>
            </a:pPr>
            <a:r>
              <a:rPr lang="en" sz="1600" dirty="0" smtClean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2.    Destination-based </a:t>
            </a: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average commuting distances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Regional jobs induce higher average commuting distance (20km) than the national average (15km)!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87" name="Google Shape;28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748" y="2253700"/>
            <a:ext cx="4494450" cy="13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5"/>
          <p:cNvPicPr preferRelativeResize="0"/>
          <p:nvPr/>
        </p:nvPicPr>
        <p:blipFill rotWithShape="1">
          <a:blip r:embed="rId4">
            <a:alphaModFix/>
          </a:blip>
          <a:srcRect r="-1916" b="-10254"/>
          <a:stretch/>
        </p:blipFill>
        <p:spPr>
          <a:xfrm>
            <a:off x="4861612" y="2238522"/>
            <a:ext cx="4158133" cy="8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15</a:t>
            </a:fld>
            <a:endParaRPr lang="fr-FR"/>
          </a:p>
        </p:txBody>
      </p:sp>
      <p:sp>
        <p:nvSpPr>
          <p:cNvPr id="3" name="ZoneTexte 8">
            <a:extLst>
              <a:ext uri="{FF2B5EF4-FFF2-40B4-BE49-F238E27FC236}">
                <a16:creationId xmlns:a16="http://schemas.microsoft.com/office/drawing/2014/main" id="{DC1F64F5-BC26-3676-89EB-7A371E0FAD97}"/>
              </a:ext>
            </a:extLst>
          </p:cNvPr>
          <p:cNvSpPr txBox="1"/>
          <p:nvPr/>
        </p:nvSpPr>
        <p:spPr>
          <a:xfrm>
            <a:off x="223748" y="3665679"/>
            <a:ext cx="529906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Table_4. Comparison between insiders and outsiders</a:t>
            </a:r>
          </a:p>
        </p:txBody>
      </p:sp>
      <p:sp>
        <p:nvSpPr>
          <p:cNvPr id="4" name="ZoneTexte 9">
            <a:extLst>
              <a:ext uri="{FF2B5EF4-FFF2-40B4-BE49-F238E27FC236}">
                <a16:creationId xmlns:a16="http://schemas.microsoft.com/office/drawing/2014/main" id="{638045E0-DEA4-BAAA-E439-367756FE3FCF}"/>
              </a:ext>
            </a:extLst>
          </p:cNvPr>
          <p:cNvSpPr txBox="1"/>
          <p:nvPr/>
        </p:nvSpPr>
        <p:spPr>
          <a:xfrm>
            <a:off x="4861612" y="3014558"/>
            <a:ext cx="42186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Table_5. Evolution of </a:t>
            </a:r>
            <a:r>
              <a:rPr lang="fr-FR" sz="1050" dirty="0" err="1"/>
              <a:t>mean</a:t>
            </a:r>
            <a:r>
              <a:rPr lang="fr-FR" sz="1050" dirty="0"/>
              <a:t> distance of rings, </a:t>
            </a:r>
            <a:r>
              <a:rPr lang="fr-FR" sz="1050" dirty="0" err="1"/>
              <a:t>according</a:t>
            </a:r>
            <a:r>
              <a:rPr lang="fr-FR" sz="1050" dirty="0"/>
              <a:t> to ring as </a:t>
            </a:r>
            <a:r>
              <a:rPr lang="fr-FR" sz="1050" dirty="0" err="1"/>
              <a:t>origin</a:t>
            </a:r>
            <a:r>
              <a:rPr lang="fr-FR" sz="1050" dirty="0"/>
              <a:t> and as destination</a:t>
            </a:r>
          </a:p>
        </p:txBody>
      </p:sp>
      <p:grpSp>
        <p:nvGrpSpPr>
          <p:cNvPr id="5" name="Google Shape;103;p16">
            <a:extLst>
              <a:ext uri="{FF2B5EF4-FFF2-40B4-BE49-F238E27FC236}">
                <a16:creationId xmlns:a16="http://schemas.microsoft.com/office/drawing/2014/main" id="{F32F92D4-F70E-7CAD-4920-0AB6B245797B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6" name="Google Shape;104;p16">
              <a:extLst>
                <a:ext uri="{FF2B5EF4-FFF2-40B4-BE49-F238E27FC236}">
                  <a16:creationId xmlns:a16="http://schemas.microsoft.com/office/drawing/2014/main" id="{20140E2C-CDBD-B41B-D3AD-9368088859BA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105;p16">
              <a:extLst>
                <a:ext uri="{FF2B5EF4-FFF2-40B4-BE49-F238E27FC236}">
                  <a16:creationId xmlns:a16="http://schemas.microsoft.com/office/drawing/2014/main" id="{44B79AEA-7879-7D42-EA49-8F809EA96066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6;p16">
              <a:extLst>
                <a:ext uri="{FF2B5EF4-FFF2-40B4-BE49-F238E27FC236}">
                  <a16:creationId xmlns:a16="http://schemas.microsoft.com/office/drawing/2014/main" id="{D1090225-E2E3-C56A-F29D-F8C21517F77B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9" name="Google Shape;107;p16">
              <a:extLst>
                <a:ext uri="{FF2B5EF4-FFF2-40B4-BE49-F238E27FC236}">
                  <a16:creationId xmlns:a16="http://schemas.microsoft.com/office/drawing/2014/main" id="{05F61492-4186-F058-6E8A-D454F64AF3CD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8;p16">
              <a:extLst>
                <a:ext uri="{FF2B5EF4-FFF2-40B4-BE49-F238E27FC236}">
                  <a16:creationId xmlns:a16="http://schemas.microsoft.com/office/drawing/2014/main" id="{B6D3F144-B54F-5192-78A0-DFF0A2BAD7BA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9;p16">
              <a:extLst>
                <a:ext uri="{FF2B5EF4-FFF2-40B4-BE49-F238E27FC236}">
                  <a16:creationId xmlns:a16="http://schemas.microsoft.com/office/drawing/2014/main" id="{D75D591A-03F8-540B-E299-C3A74AFD5909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0;p16">
              <a:extLst>
                <a:ext uri="{FF2B5EF4-FFF2-40B4-BE49-F238E27FC236}">
                  <a16:creationId xmlns:a16="http://schemas.microsoft.com/office/drawing/2014/main" id="{B92BD058-2456-2016-D47C-956A48E80FCB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;p16">
              <a:extLst>
                <a:ext uri="{FF2B5EF4-FFF2-40B4-BE49-F238E27FC236}">
                  <a16:creationId xmlns:a16="http://schemas.microsoft.com/office/drawing/2014/main" id="{D93A4CBD-2151-1DA6-F310-F8AE0E874FBB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2;p16">
              <a:extLst>
                <a:ext uri="{FF2B5EF4-FFF2-40B4-BE49-F238E27FC236}">
                  <a16:creationId xmlns:a16="http://schemas.microsoft.com/office/drawing/2014/main" id="{9CD2B38D-B270-5963-0129-2FCC277622F1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3;p16">
              <a:extLst>
                <a:ext uri="{FF2B5EF4-FFF2-40B4-BE49-F238E27FC236}">
                  <a16:creationId xmlns:a16="http://schemas.microsoft.com/office/drawing/2014/main" id="{E51CD3A1-EF30-0A3B-BD18-F96C748B9E75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4;p16">
              <a:extLst>
                <a:ext uri="{FF2B5EF4-FFF2-40B4-BE49-F238E27FC236}">
                  <a16:creationId xmlns:a16="http://schemas.microsoft.com/office/drawing/2014/main" id="{12BAA2AA-D4FD-F747-A15B-54ACA19293B1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 txBox="1">
            <a:spLocks noGrp="1"/>
          </p:cNvSpPr>
          <p:nvPr>
            <p:ph type="title"/>
          </p:nvPr>
        </p:nvSpPr>
        <p:spPr>
          <a:xfrm>
            <a:off x="242200" y="8668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Potential daily traffic</a:t>
            </a:r>
            <a:endParaRPr dirty="0"/>
          </a:p>
        </p:txBody>
      </p:sp>
      <p:sp>
        <p:nvSpPr>
          <p:cNvPr id="306" name="Google Shape;306;p26"/>
          <p:cNvSpPr/>
          <p:nvPr/>
        </p:nvSpPr>
        <p:spPr>
          <a:xfrm>
            <a:off x="384587" y="465542"/>
            <a:ext cx="1194300" cy="1035600"/>
          </a:xfrm>
          <a:prstGeom prst="roundRect">
            <a:avLst>
              <a:gd name="adj" fmla="val 9290"/>
            </a:avLst>
          </a:prstGeom>
          <a:noFill/>
          <a:ln w="9525" cap="flat" cmpd="sng">
            <a:solidFill>
              <a:srgbClr val="51C3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C3CA"/>
              </a:buClr>
              <a:buSzPts val="4400"/>
              <a:buFont typeface="Arial"/>
              <a:buNone/>
            </a:pPr>
            <a:r>
              <a:rPr lang="en" sz="4400" b="0" i="0" u="none" strike="noStrike" cap="none">
                <a:solidFill>
                  <a:srgbClr val="51C3CA"/>
                </a:solidFill>
                <a:latin typeface="Basic"/>
                <a:ea typeface="Basic"/>
                <a:cs typeface="Basic"/>
                <a:sym typeface="Basic"/>
              </a:rPr>
              <a:t>1</a:t>
            </a:r>
            <a:endParaRPr sz="4400" b="0" i="0" u="none" strike="noStrike" cap="none">
              <a:solidFill>
                <a:srgbClr val="51C3CA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1817185" y="471208"/>
            <a:ext cx="6595800" cy="1035600"/>
          </a:xfrm>
          <a:prstGeom prst="roundRect">
            <a:avLst>
              <a:gd name="adj" fmla="val 8470"/>
            </a:avLst>
          </a:prstGeom>
          <a:noFill/>
          <a:ln w="9525" cap="flat" cmpd="sng">
            <a:solidFill>
              <a:srgbClr val="44546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0" rIns="18287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Insiders’ commuting frequency being </a:t>
            </a: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r>
              <a:rPr lang="en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times per week and outsiders being </a:t>
            </a:r>
            <a:r>
              <a:rPr lang="en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twice</a:t>
            </a:r>
            <a:r>
              <a:rPr lang="en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per week: the respective daily traffic are 5.4M  and 148K, outsiders accounting for 2.7%.</a:t>
            </a:r>
            <a:endParaRPr sz="300" b="0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384587" y="1797812"/>
            <a:ext cx="1194300" cy="1035600"/>
          </a:xfrm>
          <a:prstGeom prst="roundRect">
            <a:avLst>
              <a:gd name="adj" fmla="val 9290"/>
            </a:avLst>
          </a:prstGeom>
          <a:noFill/>
          <a:ln w="9525" cap="flat" cmpd="sng">
            <a:solidFill>
              <a:srgbClr val="3CB2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2C3"/>
              </a:buClr>
              <a:buSzPts val="4400"/>
              <a:buFont typeface="Arial"/>
              <a:buNone/>
            </a:pPr>
            <a:r>
              <a:rPr lang="en" sz="4400" b="0" i="0" u="none" strike="noStrike" cap="none">
                <a:solidFill>
                  <a:srgbClr val="3CB2C3"/>
                </a:solidFill>
                <a:latin typeface="Basic"/>
                <a:ea typeface="Basic"/>
                <a:cs typeface="Basic"/>
                <a:sym typeface="Basic"/>
              </a:rPr>
              <a:t>2</a:t>
            </a:r>
            <a:endParaRPr sz="4400" b="0" i="0" u="none" strike="noStrike" cap="none">
              <a:solidFill>
                <a:srgbClr val="3CB2C3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1817185" y="1827042"/>
            <a:ext cx="6595800" cy="1035600"/>
          </a:xfrm>
          <a:prstGeom prst="roundRect">
            <a:avLst>
              <a:gd name="adj" fmla="val 8470"/>
            </a:avLst>
          </a:prstGeom>
          <a:noFill/>
          <a:ln w="9525" cap="flat" cmpd="sng">
            <a:solidFill>
              <a:srgbClr val="44546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0" rIns="18287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For 1km distance over 215 worked days in a year, CO2 emissions amounts to </a:t>
            </a:r>
            <a:r>
              <a:rPr lang="en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16.3</a:t>
            </a:r>
            <a:r>
              <a:rPr lang="en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kg/p.km using PT and </a:t>
            </a:r>
            <a:r>
              <a:rPr lang="en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130</a:t>
            </a:r>
            <a:r>
              <a:rPr lang="en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kg/p.km using the car: the CO2 emissions of outsiders represent 35% of the total emissions generated by the jobs in IDF.</a:t>
            </a:r>
            <a:endParaRPr sz="400" b="0" i="0" u="none" strike="noStrike" cap="none" dirty="0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384587" y="3130083"/>
            <a:ext cx="1194300" cy="1035600"/>
          </a:xfrm>
          <a:prstGeom prst="roundRect">
            <a:avLst>
              <a:gd name="adj" fmla="val 9290"/>
            </a:avLst>
          </a:prstGeom>
          <a:noFill/>
          <a:ln w="9525" cap="flat" cmpd="sng">
            <a:solidFill>
              <a:srgbClr val="1AA5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D"/>
              </a:buClr>
              <a:buSzPts val="4400"/>
              <a:buFont typeface="Arial"/>
              <a:buNone/>
            </a:pPr>
            <a:r>
              <a:rPr lang="en" sz="4400" b="0" i="0" u="none" strike="noStrike" cap="none">
                <a:solidFill>
                  <a:srgbClr val="1AA5BD"/>
                </a:solidFill>
                <a:latin typeface="Basic"/>
                <a:ea typeface="Basic"/>
                <a:cs typeface="Basic"/>
                <a:sym typeface="Basic"/>
              </a:rPr>
              <a:t>3</a:t>
            </a:r>
            <a:endParaRPr sz="4400" b="0" i="0" u="none" strike="noStrike" cap="none">
              <a:solidFill>
                <a:srgbClr val="1AA5BD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1817185" y="3158124"/>
            <a:ext cx="6595800" cy="1035600"/>
          </a:xfrm>
          <a:prstGeom prst="roundRect">
            <a:avLst>
              <a:gd name="adj" fmla="val 8470"/>
            </a:avLst>
          </a:prstGeom>
          <a:noFill/>
          <a:ln w="9525" cap="flat" cmpd="sng">
            <a:solidFill>
              <a:srgbClr val="44546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0" rIns="182875" bIns="0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100"/>
            </a:pPr>
            <a:r>
              <a:rPr lang="en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Assuming </a:t>
            </a:r>
            <a:r>
              <a:rPr lang="en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1,200</a:t>
            </a:r>
            <a:r>
              <a:rPr lang="en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passengers per train and </a:t>
            </a:r>
            <a:r>
              <a:rPr lang="en" b="1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lang="en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trains per hour &amp; per track, if the IDF workers from Lyon (8K), Marseille (5K) and Montpellier (2K) all commute in the morning peak, together they require (8K+5K+2K)*0.4= 6K seats: 5/6 of the capacity are taken by outsiders. </a:t>
            </a:r>
            <a:endParaRPr dirty="0">
              <a:solidFill>
                <a:srgbClr val="445469"/>
              </a:solidFill>
              <a:latin typeface="Roboto"/>
              <a:ea typeface="Roboto"/>
              <a:cs typeface="Roboto"/>
              <a:sym typeface="Calibri"/>
            </a:endParaRP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16</a:t>
            </a:fld>
            <a:endParaRPr lang="fr-FR"/>
          </a:p>
        </p:txBody>
      </p:sp>
      <p:grpSp>
        <p:nvGrpSpPr>
          <p:cNvPr id="3" name="Google Shape;103;p16">
            <a:extLst>
              <a:ext uri="{FF2B5EF4-FFF2-40B4-BE49-F238E27FC236}">
                <a16:creationId xmlns:a16="http://schemas.microsoft.com/office/drawing/2014/main" id="{ABFD1F4A-DDF3-AD5A-F86E-769B6247CB88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4" name="Google Shape;104;p16">
              <a:extLst>
                <a:ext uri="{FF2B5EF4-FFF2-40B4-BE49-F238E27FC236}">
                  <a16:creationId xmlns:a16="http://schemas.microsoft.com/office/drawing/2014/main" id="{D11B25B4-4E81-8466-D6BF-A7083248E465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" name="Google Shape;105;p16">
              <a:extLst>
                <a:ext uri="{FF2B5EF4-FFF2-40B4-BE49-F238E27FC236}">
                  <a16:creationId xmlns:a16="http://schemas.microsoft.com/office/drawing/2014/main" id="{A77159AC-3876-DFE9-667E-FD63FE7471F6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6;p16">
              <a:extLst>
                <a:ext uri="{FF2B5EF4-FFF2-40B4-BE49-F238E27FC236}">
                  <a16:creationId xmlns:a16="http://schemas.microsoft.com/office/drawing/2014/main" id="{9008CBC0-CA81-95C0-F0B1-AC60689A3380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7" name="Google Shape;107;p16">
              <a:extLst>
                <a:ext uri="{FF2B5EF4-FFF2-40B4-BE49-F238E27FC236}">
                  <a16:creationId xmlns:a16="http://schemas.microsoft.com/office/drawing/2014/main" id="{775BAAB9-8C63-49D4-4182-54D3D47760ED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8;p16">
              <a:extLst>
                <a:ext uri="{FF2B5EF4-FFF2-40B4-BE49-F238E27FC236}">
                  <a16:creationId xmlns:a16="http://schemas.microsoft.com/office/drawing/2014/main" id="{7964F01F-BD9C-7D68-D07B-66D07EC0BED5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9;p16">
              <a:extLst>
                <a:ext uri="{FF2B5EF4-FFF2-40B4-BE49-F238E27FC236}">
                  <a16:creationId xmlns:a16="http://schemas.microsoft.com/office/drawing/2014/main" id="{5D3D94FC-2A6D-1D14-F635-9B9CE3E9F367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10;p16">
              <a:extLst>
                <a:ext uri="{FF2B5EF4-FFF2-40B4-BE49-F238E27FC236}">
                  <a16:creationId xmlns:a16="http://schemas.microsoft.com/office/drawing/2014/main" id="{870D23FB-A7C9-B36D-16A7-48F77BA34465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1;p16">
              <a:extLst>
                <a:ext uri="{FF2B5EF4-FFF2-40B4-BE49-F238E27FC236}">
                  <a16:creationId xmlns:a16="http://schemas.microsoft.com/office/drawing/2014/main" id="{7A421E92-12DE-D9F0-9DC5-51340DC643EC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2;p16">
              <a:extLst>
                <a:ext uri="{FF2B5EF4-FFF2-40B4-BE49-F238E27FC236}">
                  <a16:creationId xmlns:a16="http://schemas.microsoft.com/office/drawing/2014/main" id="{F138824F-54E7-C18C-70C5-3DEEB09B6AC5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13;p16">
              <a:extLst>
                <a:ext uri="{FF2B5EF4-FFF2-40B4-BE49-F238E27FC236}">
                  <a16:creationId xmlns:a16="http://schemas.microsoft.com/office/drawing/2014/main" id="{9AE4DA84-1B3C-E361-3554-779EE524FF88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4;p16">
              <a:extLst>
                <a:ext uri="{FF2B5EF4-FFF2-40B4-BE49-F238E27FC236}">
                  <a16:creationId xmlns:a16="http://schemas.microsoft.com/office/drawing/2014/main" id="{A026041B-ECED-C04F-46E3-3E5FE57AB2AD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7"/>
          <p:cNvSpPr txBox="1">
            <a:spLocks noGrp="1"/>
          </p:cNvSpPr>
          <p:nvPr>
            <p:ph type="title"/>
          </p:nvPr>
        </p:nvSpPr>
        <p:spPr>
          <a:xfrm>
            <a:off x="226208" y="-94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Conclusion and takeaway</a:t>
            </a:r>
            <a:r>
              <a:rPr lang="en" sz="4400" dirty="0"/>
              <a:t> </a:t>
            </a:r>
            <a:endParaRPr dirty="0"/>
          </a:p>
        </p:txBody>
      </p:sp>
      <p:sp>
        <p:nvSpPr>
          <p:cNvPr id="317" name="Google Shape;317;p27"/>
          <p:cNvSpPr txBox="1">
            <a:spLocks noGrp="1"/>
          </p:cNvSpPr>
          <p:nvPr>
            <p:ph type="body" idx="1"/>
          </p:nvPr>
        </p:nvSpPr>
        <p:spPr>
          <a:xfrm>
            <a:off x="267362" y="533274"/>
            <a:ext cx="8609276" cy="36499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19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93% IDF workers live within the region, the 6.5% outsiders live mostly in the “</a:t>
            </a:r>
            <a:r>
              <a:rPr lang="en-US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Rest of P. Urban Area” </a:t>
            </a:r>
            <a:r>
              <a:rPr lang="en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and communes outside the Parisian Basin;</a:t>
            </a:r>
            <a:endParaRPr sz="19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The mean distance of insiders and outsiders is quite contrast, 10km : 176km, and the outsiders take up </a:t>
            </a:r>
            <a:r>
              <a:rPr lang="en" sz="1900" dirty="0" smtClean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important share of </a:t>
            </a:r>
            <a:r>
              <a:rPr lang="en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the total travelled distance;</a:t>
            </a:r>
            <a:endParaRPr sz="19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The mode share of car of insiders and outsiders are 41% and 59%.</a:t>
            </a:r>
            <a:endParaRPr sz="19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9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TAKEAWAYS:</a:t>
            </a:r>
            <a:endParaRPr sz="19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6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Including outside workers increases the average commuting distance greatly</a:t>
            </a:r>
            <a:endParaRPr sz="19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9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Destination-bound commuting distance higher for metropolis than national average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17</a:t>
            </a:fld>
            <a:endParaRPr lang="fr-FR"/>
          </a:p>
        </p:txBody>
      </p:sp>
      <p:grpSp>
        <p:nvGrpSpPr>
          <p:cNvPr id="3" name="Google Shape;103;p16">
            <a:extLst>
              <a:ext uri="{FF2B5EF4-FFF2-40B4-BE49-F238E27FC236}">
                <a16:creationId xmlns:a16="http://schemas.microsoft.com/office/drawing/2014/main" id="{132DA11A-23A9-8E73-AA3A-6BB31729755C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4" name="Google Shape;104;p16">
              <a:extLst>
                <a:ext uri="{FF2B5EF4-FFF2-40B4-BE49-F238E27FC236}">
                  <a16:creationId xmlns:a16="http://schemas.microsoft.com/office/drawing/2014/main" id="{17E4F333-0B82-718E-A42C-B8D0FF108C89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" name="Google Shape;105;p16">
              <a:extLst>
                <a:ext uri="{FF2B5EF4-FFF2-40B4-BE49-F238E27FC236}">
                  <a16:creationId xmlns:a16="http://schemas.microsoft.com/office/drawing/2014/main" id="{315FD9BD-8F3C-3335-6EEB-C4A306C2ACC5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6;p16">
              <a:extLst>
                <a:ext uri="{FF2B5EF4-FFF2-40B4-BE49-F238E27FC236}">
                  <a16:creationId xmlns:a16="http://schemas.microsoft.com/office/drawing/2014/main" id="{E90F121F-FA60-2590-9250-FDBC60EDE7BA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7" name="Google Shape;107;p16">
              <a:extLst>
                <a:ext uri="{FF2B5EF4-FFF2-40B4-BE49-F238E27FC236}">
                  <a16:creationId xmlns:a16="http://schemas.microsoft.com/office/drawing/2014/main" id="{9B3F60B3-83C1-31A4-EC03-18139B2D619E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8;p16">
              <a:extLst>
                <a:ext uri="{FF2B5EF4-FFF2-40B4-BE49-F238E27FC236}">
                  <a16:creationId xmlns:a16="http://schemas.microsoft.com/office/drawing/2014/main" id="{92BD02E9-B097-7898-BE3F-36C3FE603253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9;p16">
              <a:extLst>
                <a:ext uri="{FF2B5EF4-FFF2-40B4-BE49-F238E27FC236}">
                  <a16:creationId xmlns:a16="http://schemas.microsoft.com/office/drawing/2014/main" id="{B8992AC1-44E1-91DD-BCD9-1242D06FD893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10;p16">
              <a:extLst>
                <a:ext uri="{FF2B5EF4-FFF2-40B4-BE49-F238E27FC236}">
                  <a16:creationId xmlns:a16="http://schemas.microsoft.com/office/drawing/2014/main" id="{3293B771-7C85-2223-530F-E9DA21B8FDC5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1;p16">
              <a:extLst>
                <a:ext uri="{FF2B5EF4-FFF2-40B4-BE49-F238E27FC236}">
                  <a16:creationId xmlns:a16="http://schemas.microsoft.com/office/drawing/2014/main" id="{12D1D56C-B907-84BD-9AC3-8C1EFD40FDBB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2;p16">
              <a:extLst>
                <a:ext uri="{FF2B5EF4-FFF2-40B4-BE49-F238E27FC236}">
                  <a16:creationId xmlns:a16="http://schemas.microsoft.com/office/drawing/2014/main" id="{2B33AB03-1B3B-2843-D73E-D1967532BFCE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13;p16">
              <a:extLst>
                <a:ext uri="{FF2B5EF4-FFF2-40B4-BE49-F238E27FC236}">
                  <a16:creationId xmlns:a16="http://schemas.microsoft.com/office/drawing/2014/main" id="{336E0E4E-2136-0D03-859D-1B0A2C39DF2F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4;p16">
              <a:extLst>
                <a:ext uri="{FF2B5EF4-FFF2-40B4-BE49-F238E27FC236}">
                  <a16:creationId xmlns:a16="http://schemas.microsoft.com/office/drawing/2014/main" id="{4BB98FCB-B491-6642-B8BC-E93F47C3C3A1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8"/>
          <p:cNvSpPr txBox="1">
            <a:spLocks noGrp="1"/>
          </p:cNvSpPr>
          <p:nvPr>
            <p:ph type="title"/>
          </p:nvPr>
        </p:nvSpPr>
        <p:spPr>
          <a:xfrm>
            <a:off x="119971" y="17240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 smtClean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Other works: temporality of commuting</a:t>
            </a:r>
            <a:endParaRPr dirty="0"/>
          </a:p>
        </p:txBody>
      </p:sp>
      <p:sp>
        <p:nvSpPr>
          <p:cNvPr id="335" name="Google Shape;335;p28"/>
          <p:cNvSpPr txBox="1">
            <a:spLocks noGrp="1"/>
          </p:cNvSpPr>
          <p:nvPr>
            <p:ph type="body" idx="1"/>
          </p:nvPr>
        </p:nvSpPr>
        <p:spPr>
          <a:xfrm>
            <a:off x="215232" y="476015"/>
            <a:ext cx="8668500" cy="26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Commuting cycles: rhythms (bi-daily, daily &amp; supra-daily) and respective time frequencies(21.7, 22.6 and 3.2 times per month) =&gt; toward a finer estimation of respective traffic quantities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French national HTS “EMP” (Enquête de Mobilité des Personnes) as a 2nd statistical database =&gt; national outreach but sample size limitation</a:t>
            </a:r>
            <a:endParaRPr sz="1848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48" name="Google Shape;3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68" y="2143561"/>
            <a:ext cx="3366654" cy="193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0271" y="2122968"/>
            <a:ext cx="4341543" cy="199650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18</a:t>
            </a:fld>
            <a:endParaRPr lang="fr-FR"/>
          </a:p>
        </p:txBody>
      </p:sp>
      <p:sp>
        <p:nvSpPr>
          <p:cNvPr id="3" name="ZoneTexte 7">
            <a:extLst>
              <a:ext uri="{FF2B5EF4-FFF2-40B4-BE49-F238E27FC236}">
                <a16:creationId xmlns:a16="http://schemas.microsoft.com/office/drawing/2014/main" id="{0F3E11C7-4943-0507-B85C-AC9BB53DDBE2}"/>
              </a:ext>
            </a:extLst>
          </p:cNvPr>
          <p:cNvSpPr txBox="1"/>
          <p:nvPr/>
        </p:nvSpPr>
        <p:spPr>
          <a:xfrm>
            <a:off x="2995316" y="3956461"/>
            <a:ext cx="70227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Fig.6 Illustration of the 3 types of commuting rhythms. </a:t>
            </a:r>
          </a:p>
          <a:p>
            <a:r>
              <a:rPr lang="fr-FR" sz="1050" dirty="0"/>
              <a:t>Left: within-day commuting. Right: overnighter</a:t>
            </a:r>
          </a:p>
          <a:p>
            <a:endParaRPr lang="fr-FR" sz="1400" dirty="0"/>
          </a:p>
        </p:txBody>
      </p:sp>
      <p:grpSp>
        <p:nvGrpSpPr>
          <p:cNvPr id="4" name="Google Shape;103;p16">
            <a:extLst>
              <a:ext uri="{FF2B5EF4-FFF2-40B4-BE49-F238E27FC236}">
                <a16:creationId xmlns:a16="http://schemas.microsoft.com/office/drawing/2014/main" id="{E21532F1-607E-D5D4-76A3-84F85E91CB05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5" name="Google Shape;104;p16">
              <a:extLst>
                <a:ext uri="{FF2B5EF4-FFF2-40B4-BE49-F238E27FC236}">
                  <a16:creationId xmlns:a16="http://schemas.microsoft.com/office/drawing/2014/main" id="{D344F561-237E-98D6-CFB5-2DDDA93C2A7D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6" name="Google Shape;105;p16">
              <a:extLst>
                <a:ext uri="{FF2B5EF4-FFF2-40B4-BE49-F238E27FC236}">
                  <a16:creationId xmlns:a16="http://schemas.microsoft.com/office/drawing/2014/main" id="{ACB00C71-254B-B835-C27C-93DCCFE43EAF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106;p16">
              <a:extLst>
                <a:ext uri="{FF2B5EF4-FFF2-40B4-BE49-F238E27FC236}">
                  <a16:creationId xmlns:a16="http://schemas.microsoft.com/office/drawing/2014/main" id="{53030C10-2548-D5B6-9278-28A24AC00354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8" name="Google Shape;107;p16">
              <a:extLst>
                <a:ext uri="{FF2B5EF4-FFF2-40B4-BE49-F238E27FC236}">
                  <a16:creationId xmlns:a16="http://schemas.microsoft.com/office/drawing/2014/main" id="{D50B2075-2C78-7AC1-CACC-AF564D5BD27C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8;p16">
              <a:extLst>
                <a:ext uri="{FF2B5EF4-FFF2-40B4-BE49-F238E27FC236}">
                  <a16:creationId xmlns:a16="http://schemas.microsoft.com/office/drawing/2014/main" id="{1C344512-AFFE-04DF-7F36-3C283D81B77D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9;p16">
              <a:extLst>
                <a:ext uri="{FF2B5EF4-FFF2-40B4-BE49-F238E27FC236}">
                  <a16:creationId xmlns:a16="http://schemas.microsoft.com/office/drawing/2014/main" id="{66EF05E8-E055-B424-EA40-E64BF98943C9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10;p16">
              <a:extLst>
                <a:ext uri="{FF2B5EF4-FFF2-40B4-BE49-F238E27FC236}">
                  <a16:creationId xmlns:a16="http://schemas.microsoft.com/office/drawing/2014/main" id="{EA8FF3AD-92C1-041C-9103-A77AE489078C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1;p16">
              <a:extLst>
                <a:ext uri="{FF2B5EF4-FFF2-40B4-BE49-F238E27FC236}">
                  <a16:creationId xmlns:a16="http://schemas.microsoft.com/office/drawing/2014/main" id="{2F3E6744-5BC7-8215-D136-91DF630D2595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12;p16">
              <a:extLst>
                <a:ext uri="{FF2B5EF4-FFF2-40B4-BE49-F238E27FC236}">
                  <a16:creationId xmlns:a16="http://schemas.microsoft.com/office/drawing/2014/main" id="{E15DE381-4F85-40DD-4DAD-F8C96A3AE20C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3;p16">
              <a:extLst>
                <a:ext uri="{FF2B5EF4-FFF2-40B4-BE49-F238E27FC236}">
                  <a16:creationId xmlns:a16="http://schemas.microsoft.com/office/drawing/2014/main" id="{DEFEB400-C32A-45DB-6562-4E9AF3557BE9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4;p16">
              <a:extLst>
                <a:ext uri="{FF2B5EF4-FFF2-40B4-BE49-F238E27FC236}">
                  <a16:creationId xmlns:a16="http://schemas.microsoft.com/office/drawing/2014/main" id="{71153ADF-68A5-C737-ADE9-53B06DFF52EC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b="1" dirty="0" err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b="1" dirty="0" err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Frequency and mode </a:t>
            </a:r>
            <a:r>
              <a:rPr lang="en-US" b="1" dirty="0" smtClean="0"/>
              <a:t>share </a:t>
            </a:r>
            <a:r>
              <a:rPr lang="en-US" b="1" dirty="0"/>
              <a:t>per ring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19</a:t>
            </a:fld>
            <a:endParaRPr lang="fr-FR"/>
          </a:p>
        </p:txBody>
      </p:sp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3382587"/>
              </p:ext>
            </p:extLst>
          </p:nvPr>
        </p:nvGraphicFramePr>
        <p:xfrm>
          <a:off x="311700" y="1355357"/>
          <a:ext cx="5676265" cy="2011680"/>
        </p:xfrm>
        <a:graphic>
          <a:graphicData uri="http://schemas.openxmlformats.org/drawingml/2006/table">
            <a:tbl>
              <a:tblPr firstRow="1" firstCol="1" bandRow="1">
                <a:tableStyleId>{BA23F153-A1A7-4EDC-BC4D-C192221CFCE6}</a:tableStyleId>
              </a:tblPr>
              <a:tblGrid>
                <a:gridCol w="710565">
                  <a:extLst>
                    <a:ext uri="{9D8B030D-6E8A-4147-A177-3AD203B41FA5}">
                      <a16:colId xmlns:a16="http://schemas.microsoft.com/office/drawing/2014/main" val="729625038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4283771041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802187654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2970291566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062197540"/>
                    </a:ext>
                  </a:extLst>
                </a:gridCol>
                <a:gridCol w="742950">
                  <a:extLst>
                    <a:ext uri="{9D8B030D-6E8A-4147-A177-3AD203B41FA5}">
                      <a16:colId xmlns:a16="http://schemas.microsoft.com/office/drawing/2014/main" val="1369820307"/>
                    </a:ext>
                  </a:extLst>
                </a:gridCol>
                <a:gridCol w="671830">
                  <a:extLst>
                    <a:ext uri="{9D8B030D-6E8A-4147-A177-3AD203B41FA5}">
                      <a16:colId xmlns:a16="http://schemas.microsoft.com/office/drawing/2014/main" val="1829481617"/>
                    </a:ext>
                  </a:extLst>
                </a:gridCol>
                <a:gridCol w="630555">
                  <a:extLst>
                    <a:ext uri="{9D8B030D-6E8A-4147-A177-3AD203B41FA5}">
                      <a16:colId xmlns:a16="http://schemas.microsoft.com/office/drawing/2014/main" val="3572678048"/>
                    </a:ext>
                  </a:extLst>
                </a:gridCol>
              </a:tblGrid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One-way distance(km)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Frequency 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Mode share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508719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Ring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to_IDF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ring_D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ring_O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Weekly 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Flow 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%Car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%PT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2260914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0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4.82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23.3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8.26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4.95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1,06M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15%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64%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1448718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7.47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19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10.1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4.97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2,01M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38%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49%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53087288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11.8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19.9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14.2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4.92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1,71M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56%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35%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0256173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3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19.8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16.2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22.3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4.84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603K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72%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19%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7273293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39.3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15.5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24.4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4.70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144K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73%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26%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519181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5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89.1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14.3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17.2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3.19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84,6K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59%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39%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10352590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6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179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14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16.8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1.52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27,0K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48%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47%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49793449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7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412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14.2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16.1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0.92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116K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49%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45%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2847233"/>
                  </a:ext>
                </a:extLst>
              </a:tr>
              <a:tr h="88900"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All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20.5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15.6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15.6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4.81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5,76M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>
                          <a:effectLst/>
                        </a:rPr>
                        <a:t>44%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 fontAlgn="base" latinLnBrk="1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581660" algn="l"/>
                          <a:tab pos="1163320" algn="l"/>
                          <a:tab pos="1744980" algn="l"/>
                          <a:tab pos="2326640" algn="l"/>
                          <a:tab pos="2908300" algn="l"/>
                          <a:tab pos="3489960" algn="l"/>
                          <a:tab pos="4071620" algn="l"/>
                          <a:tab pos="4653280" algn="l"/>
                          <a:tab pos="5234940" algn="l"/>
                          <a:tab pos="5816600" algn="l"/>
                          <a:tab pos="6398260" algn="l"/>
                          <a:tab pos="6979920" algn="l"/>
                          <a:tab pos="7561580" algn="l"/>
                          <a:tab pos="8143240" algn="l"/>
                          <a:tab pos="8724900" algn="l"/>
                          <a:tab pos="9306560" algn="l"/>
                        </a:tabLst>
                      </a:pPr>
                      <a:r>
                        <a:rPr lang="en-US" sz="1200" kern="100" dirty="0">
                          <a:effectLst/>
                        </a:rPr>
                        <a:t>44%</a:t>
                      </a:r>
                      <a:endParaRPr lang="fr-FR" sz="1050" kern="100" dirty="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83500958"/>
                  </a:ext>
                </a:extLst>
              </a:tr>
            </a:tbl>
          </a:graphicData>
        </a:graphic>
      </p:graphicFrame>
      <p:grpSp>
        <p:nvGrpSpPr>
          <p:cNvPr id="6" name="Google Shape;103;p16">
            <a:extLst>
              <a:ext uri="{FF2B5EF4-FFF2-40B4-BE49-F238E27FC236}">
                <a16:creationId xmlns:a16="http://schemas.microsoft.com/office/drawing/2014/main" id="{E21532F1-607E-D5D4-76A3-84F85E91CB05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7" name="Google Shape;104;p16">
              <a:extLst>
                <a:ext uri="{FF2B5EF4-FFF2-40B4-BE49-F238E27FC236}">
                  <a16:creationId xmlns:a16="http://schemas.microsoft.com/office/drawing/2014/main" id="{D344F561-237E-98D6-CFB5-2DDDA93C2A7D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" name="Google Shape;105;p16">
              <a:extLst>
                <a:ext uri="{FF2B5EF4-FFF2-40B4-BE49-F238E27FC236}">
                  <a16:creationId xmlns:a16="http://schemas.microsoft.com/office/drawing/2014/main" id="{ACB00C71-254B-B835-C27C-93DCCFE43EAF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6;p16">
              <a:extLst>
                <a:ext uri="{FF2B5EF4-FFF2-40B4-BE49-F238E27FC236}">
                  <a16:creationId xmlns:a16="http://schemas.microsoft.com/office/drawing/2014/main" id="{53030C10-2548-D5B6-9278-28A24AC00354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0" name="Google Shape;107;p16">
              <a:extLst>
                <a:ext uri="{FF2B5EF4-FFF2-40B4-BE49-F238E27FC236}">
                  <a16:creationId xmlns:a16="http://schemas.microsoft.com/office/drawing/2014/main" id="{D50B2075-2C78-7AC1-CACC-AF564D5BD27C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8;p16">
              <a:extLst>
                <a:ext uri="{FF2B5EF4-FFF2-40B4-BE49-F238E27FC236}">
                  <a16:creationId xmlns:a16="http://schemas.microsoft.com/office/drawing/2014/main" id="{1C344512-AFFE-04DF-7F36-3C283D81B77D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9;p16">
              <a:extLst>
                <a:ext uri="{FF2B5EF4-FFF2-40B4-BE49-F238E27FC236}">
                  <a16:creationId xmlns:a16="http://schemas.microsoft.com/office/drawing/2014/main" id="{66EF05E8-E055-B424-EA40-E64BF98943C9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10;p16">
              <a:extLst>
                <a:ext uri="{FF2B5EF4-FFF2-40B4-BE49-F238E27FC236}">
                  <a16:creationId xmlns:a16="http://schemas.microsoft.com/office/drawing/2014/main" id="{EA8FF3AD-92C1-041C-9103-A77AE489078C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11;p16">
              <a:extLst>
                <a:ext uri="{FF2B5EF4-FFF2-40B4-BE49-F238E27FC236}">
                  <a16:creationId xmlns:a16="http://schemas.microsoft.com/office/drawing/2014/main" id="{2F3E6744-5BC7-8215-D136-91DF630D2595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2;p16">
              <a:extLst>
                <a:ext uri="{FF2B5EF4-FFF2-40B4-BE49-F238E27FC236}">
                  <a16:creationId xmlns:a16="http://schemas.microsoft.com/office/drawing/2014/main" id="{E15DE381-4F85-40DD-4DAD-F8C96A3AE20C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3;p16">
              <a:extLst>
                <a:ext uri="{FF2B5EF4-FFF2-40B4-BE49-F238E27FC236}">
                  <a16:creationId xmlns:a16="http://schemas.microsoft.com/office/drawing/2014/main" id="{DEFEB400-C32A-45DB-6562-4E9AF3557BE9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14;p16">
              <a:extLst>
                <a:ext uri="{FF2B5EF4-FFF2-40B4-BE49-F238E27FC236}">
                  <a16:creationId xmlns:a16="http://schemas.microsoft.com/office/drawing/2014/main" id="{71153ADF-68A5-C737-ADE9-53B06DFF52EC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b="1" dirty="0" err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b="1" dirty="0" err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6147223" y="1165599"/>
            <a:ext cx="282507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Short-distance outsiders have </a:t>
            </a:r>
            <a:r>
              <a:rPr lang="en-US" dirty="0" smtClean="0">
                <a:latin typeface="Times New Roman" panose="02020603050405020304" pitchFamily="18" charset="0"/>
                <a:ea typeface="DengXian Light" panose="02010600030101010101" pitchFamily="2" charset="-122"/>
              </a:rPr>
              <a:t>a mean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weekly commuting frequency of 4.73 trips. </a:t>
            </a:r>
            <a:endParaRPr lang="en-US" dirty="0" smtClean="0">
              <a:latin typeface="Times New Roman" panose="02020603050405020304" pitchFamily="18" charset="0"/>
              <a:ea typeface="DengXian Light" panose="02010600030101010101" pitchFamily="2" charset="-122"/>
            </a:endParaRPr>
          </a:p>
          <a:p>
            <a:pPr algn="just"/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L</a:t>
            </a:r>
            <a:r>
              <a:rPr lang="en-US" dirty="0" smtClean="0">
                <a:latin typeface="Times New Roman" panose="02020603050405020304" pitchFamily="18" charset="0"/>
                <a:ea typeface="DengXian Light" panose="02010600030101010101" pitchFamily="2" charset="-122"/>
              </a:rPr>
              <a:t>ong-distance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outsiders have a mean </a:t>
            </a:r>
            <a:r>
              <a:rPr lang="en-US" dirty="0" smtClean="0">
                <a:latin typeface="Times New Roman" panose="02020603050405020304" pitchFamily="18" charset="0"/>
                <a:ea typeface="DengXian Light" panose="02010600030101010101" pitchFamily="2" charset="-122"/>
              </a:rPr>
              <a:t>weekly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commuting frequency of 1.33 trips. </a:t>
            </a:r>
            <a:endParaRPr lang="en-US" dirty="0" smtClean="0">
              <a:latin typeface="Times New Roman" panose="02020603050405020304" pitchFamily="18" charset="0"/>
              <a:ea typeface="DengXian Light" panose="02010600030101010101" pitchFamily="2" charset="-122"/>
            </a:endParaRPr>
          </a:p>
          <a:p>
            <a:pPr algn="just"/>
            <a:r>
              <a:rPr lang="en-US" dirty="0" smtClean="0">
                <a:latin typeface="Times New Roman" panose="02020603050405020304" pitchFamily="18" charset="0"/>
                <a:ea typeface="DengXian Light" panose="02010600030101010101" pitchFamily="2" charset="-122"/>
              </a:rPr>
              <a:t>The insiders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have an average commuting frequency of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DengXian Light" panose="02010600030101010101" pitchFamily="2" charset="-122"/>
              </a:rPr>
              <a:t>4.94 times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per week, while for outsiders, it is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DengXian Light" panose="02010600030101010101" pitchFamily="2" charset="-122"/>
              </a:rPr>
              <a:t>2.95 times </a:t>
            </a:r>
            <a:r>
              <a:rPr lang="en-US" dirty="0">
                <a:latin typeface="Times New Roman" panose="02020603050405020304" pitchFamily="18" charset="0"/>
                <a:ea typeface="DengXian Light" panose="02010600030101010101" pitchFamily="2" charset="-122"/>
              </a:rPr>
              <a:t>per week</a:t>
            </a:r>
            <a:endParaRPr lang="fr-FR" dirty="0"/>
          </a:p>
        </p:txBody>
      </p:sp>
      <p:sp>
        <p:nvSpPr>
          <p:cNvPr id="19" name="ZoneTexte 9">
            <a:extLst>
              <a:ext uri="{FF2B5EF4-FFF2-40B4-BE49-F238E27FC236}">
                <a16:creationId xmlns:a16="http://schemas.microsoft.com/office/drawing/2014/main" id="{638045E0-DEA4-BAAA-E439-367756FE3FCF}"/>
              </a:ext>
            </a:extLst>
          </p:cNvPr>
          <p:cNvSpPr txBox="1"/>
          <p:nvPr/>
        </p:nvSpPr>
        <p:spPr>
          <a:xfrm>
            <a:off x="311700" y="3764843"/>
            <a:ext cx="42186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Table_6. </a:t>
            </a:r>
            <a:r>
              <a:rPr lang="fr-FR" sz="1050" dirty="0"/>
              <a:t>Evolution of </a:t>
            </a:r>
            <a:r>
              <a:rPr lang="fr-FR" sz="1050" dirty="0" err="1" smtClean="0"/>
              <a:t>frequency</a:t>
            </a:r>
            <a:r>
              <a:rPr lang="fr-FR" sz="1050" dirty="0" smtClean="0"/>
              <a:t>, mode </a:t>
            </a:r>
            <a:r>
              <a:rPr lang="fr-FR" sz="1050" dirty="0" err="1" smtClean="0"/>
              <a:t>share</a:t>
            </a:r>
            <a:r>
              <a:rPr lang="fr-FR" sz="1050" dirty="0" smtClean="0"/>
              <a:t> of rings</a:t>
            </a:r>
            <a:endParaRPr lang="fr-FR" sz="1050" dirty="0"/>
          </a:p>
        </p:txBody>
      </p:sp>
    </p:spTree>
    <p:extLst>
      <p:ext uri="{BB962C8B-B14F-4D97-AF65-F5344CB8AC3E}">
        <p14:creationId xmlns:p14="http://schemas.microsoft.com/office/powerpoint/2010/main" val="269623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16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Plan </a:t>
            </a:r>
            <a:r>
              <a:rPr lang="en"/>
              <a:t> </a:t>
            </a:r>
            <a:endParaRPr/>
          </a:p>
        </p:txBody>
      </p:sp>
      <p:grpSp>
        <p:nvGrpSpPr>
          <p:cNvPr id="63" name="Google Shape;63;p14"/>
          <p:cNvGrpSpPr/>
          <p:nvPr/>
        </p:nvGrpSpPr>
        <p:grpSpPr>
          <a:xfrm>
            <a:off x="686745" y="990893"/>
            <a:ext cx="2355014" cy="1643411"/>
            <a:chOff x="686745" y="990893"/>
            <a:chExt cx="2355014" cy="1643411"/>
          </a:xfrm>
        </p:grpSpPr>
        <p:sp>
          <p:nvSpPr>
            <p:cNvPr id="64" name="Google Shape;64;p14"/>
            <p:cNvSpPr txBox="1"/>
            <p:nvPr/>
          </p:nvSpPr>
          <p:spPr>
            <a:xfrm>
              <a:off x="686759" y="1553404"/>
              <a:ext cx="2355000" cy="10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350"/>
                <a:buFont typeface="Arial"/>
                <a:buNone/>
              </a:pPr>
              <a:r>
                <a:rPr lang="en" sz="1950" b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950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9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350"/>
                <a:buFont typeface="Arial"/>
                <a:buNone/>
              </a:pPr>
              <a:r>
                <a:rPr lang="en" sz="1100">
                  <a:solidFill>
                    <a:srgbClr val="445469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Background, research questions, state of the knowledge, research hypotheses, presentation objectives</a:t>
              </a:r>
              <a:endParaRPr sz="1550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9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350"/>
                <a:buFont typeface="Arial"/>
                <a:buNone/>
              </a:pPr>
              <a:r>
                <a:rPr lang="en" sz="1350" b="1" i="0" u="none" strike="noStrike" cap="none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/>
            </a:p>
            <a:p>
              <a:pPr marL="0" marR="0" lvl="0" indent="0" algn="l" rtl="0">
                <a:lnSpc>
                  <a:spcPct val="12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445469"/>
                </a:buClr>
                <a:buSzPts val="900"/>
                <a:buFont typeface="Arial"/>
                <a:buNone/>
              </a:pPr>
              <a:r>
                <a:rPr lang="en" sz="900" b="0" i="0" u="none" strike="noStrike" cap="none">
                  <a:solidFill>
                    <a:srgbClr val="445469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 </a:t>
              </a:r>
              <a:endParaRPr sz="900" b="0" i="0" u="none" strike="noStrike" cap="none">
                <a:solidFill>
                  <a:srgbClr val="4454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65" name="Google Shape;65;p14"/>
            <p:cNvSpPr txBox="1"/>
            <p:nvPr/>
          </p:nvSpPr>
          <p:spPr>
            <a:xfrm>
              <a:off x="686745" y="990893"/>
              <a:ext cx="14493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66" name="Google Shape;66;p14"/>
          <p:cNvGrpSpPr/>
          <p:nvPr/>
        </p:nvGrpSpPr>
        <p:grpSpPr>
          <a:xfrm>
            <a:off x="3437709" y="990893"/>
            <a:ext cx="2355000" cy="1643411"/>
            <a:chOff x="3210009" y="990893"/>
            <a:chExt cx="2355000" cy="1643411"/>
          </a:xfrm>
        </p:grpSpPr>
        <p:sp>
          <p:nvSpPr>
            <p:cNvPr id="67" name="Google Shape;67;p14"/>
            <p:cNvSpPr txBox="1"/>
            <p:nvPr/>
          </p:nvSpPr>
          <p:spPr>
            <a:xfrm>
              <a:off x="3290370" y="990893"/>
              <a:ext cx="14493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8" name="Google Shape;68;p14"/>
            <p:cNvSpPr txBox="1"/>
            <p:nvPr/>
          </p:nvSpPr>
          <p:spPr>
            <a:xfrm>
              <a:off x="3210009" y="1553404"/>
              <a:ext cx="2355000" cy="10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350"/>
                <a:buFont typeface="Arial"/>
                <a:buNone/>
              </a:pPr>
              <a:r>
                <a:rPr lang="en" sz="1950" b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950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9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350"/>
                <a:buFont typeface="Arial"/>
                <a:buNone/>
              </a:pPr>
              <a:r>
                <a:rPr lang="en" sz="1200">
                  <a:solidFill>
                    <a:srgbClr val="445469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Data and method</a:t>
              </a:r>
              <a:endParaRPr sz="1650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445469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4454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grpSp>
        <p:nvGrpSpPr>
          <p:cNvPr id="69" name="Google Shape;69;p14"/>
          <p:cNvGrpSpPr/>
          <p:nvPr/>
        </p:nvGrpSpPr>
        <p:grpSpPr>
          <a:xfrm>
            <a:off x="6094870" y="1017718"/>
            <a:ext cx="2355014" cy="1643411"/>
            <a:chOff x="3290370" y="990893"/>
            <a:chExt cx="2355014" cy="1643411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3290370" y="990893"/>
              <a:ext cx="14493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3290384" y="1553404"/>
              <a:ext cx="2355000" cy="10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350"/>
                <a:buFont typeface="Arial"/>
                <a:buNone/>
              </a:pPr>
              <a:r>
                <a:rPr lang="en" sz="1950" b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Result</a:t>
              </a:r>
              <a:endParaRPr sz="1950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9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350"/>
                <a:buFont typeface="Arial"/>
                <a:buNone/>
              </a:pPr>
              <a:r>
                <a:rPr lang="en" sz="1200">
                  <a:solidFill>
                    <a:srgbClr val="445469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Origin of the commuters, distance travelled, impact on the network</a:t>
              </a:r>
              <a:endParaRPr sz="1650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445469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rgbClr val="4454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72" name="Google Shape;72;p14"/>
          <p:cNvSpPr txBox="1"/>
          <p:nvPr/>
        </p:nvSpPr>
        <p:spPr>
          <a:xfrm>
            <a:off x="2074909" y="3223629"/>
            <a:ext cx="2355000" cy="10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350"/>
              <a:buFont typeface="Arial"/>
              <a:buNone/>
            </a:pPr>
            <a:r>
              <a:rPr lang="en" sz="1950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Conclusion</a:t>
            </a:r>
            <a:r>
              <a:rPr lang="en" sz="1350" b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50" b="1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98888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350"/>
              <a:buFont typeface="Arial"/>
              <a:buNone/>
            </a:pPr>
            <a:r>
              <a:rPr lang="en" sz="1200">
                <a:solidFill>
                  <a:srgbClr val="445469"/>
                </a:solidFill>
                <a:latin typeface="Roboto Light"/>
                <a:ea typeface="Roboto Light"/>
                <a:cs typeface="Roboto Light"/>
                <a:sym typeface="Roboto Light"/>
              </a:rPr>
              <a:t>Responses to the questions and takeaway</a:t>
            </a:r>
            <a:endParaRPr sz="1650" b="1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25000"/>
              </a:lnSpc>
              <a:spcBef>
                <a:spcPts val="75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44546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074895" y="2634293"/>
            <a:ext cx="1449300" cy="5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44500"/>
              </a:lnSpc>
              <a:spcBef>
                <a:spcPts val="0"/>
              </a:spcBef>
              <a:spcAft>
                <a:spcPts val="0"/>
              </a:spcAft>
              <a:buClr>
                <a:srgbClr val="51C3CA"/>
              </a:buClr>
              <a:buSzPts val="3000"/>
              <a:buFont typeface="Arial"/>
              <a:buNone/>
            </a:pPr>
            <a:r>
              <a:rPr lang="en" sz="3000" b="1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2100" b="1" i="0" u="none" strike="noStrike" cap="none">
              <a:solidFill>
                <a:srgbClr val="51C3C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4" name="Google Shape;74;p14"/>
          <p:cNvGrpSpPr/>
          <p:nvPr/>
        </p:nvGrpSpPr>
        <p:grpSpPr>
          <a:xfrm>
            <a:off x="4914345" y="2600818"/>
            <a:ext cx="2355014" cy="1643411"/>
            <a:chOff x="4772245" y="2634293"/>
            <a:chExt cx="2355014" cy="1643411"/>
          </a:xfrm>
        </p:grpSpPr>
        <p:sp>
          <p:nvSpPr>
            <p:cNvPr id="75" name="Google Shape;75;p14"/>
            <p:cNvSpPr txBox="1"/>
            <p:nvPr/>
          </p:nvSpPr>
          <p:spPr>
            <a:xfrm>
              <a:off x="4772245" y="2634293"/>
              <a:ext cx="1449300" cy="56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6" name="Google Shape;76;p14"/>
            <p:cNvSpPr txBox="1"/>
            <p:nvPr/>
          </p:nvSpPr>
          <p:spPr>
            <a:xfrm>
              <a:off x="4772259" y="3196804"/>
              <a:ext cx="2355000" cy="108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9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350"/>
                <a:buFont typeface="Arial"/>
                <a:buNone/>
              </a:pPr>
              <a:r>
                <a:rPr lang="en" sz="1950" b="1" dirty="0" smtClean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Related work </a:t>
              </a:r>
              <a:endParaRPr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98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445469"/>
                </a:buClr>
                <a:buSzPts val="1350"/>
                <a:buFont typeface="Arial"/>
                <a:buNone/>
              </a:pPr>
              <a:r>
                <a:rPr lang="en" sz="1200" dirty="0">
                  <a:solidFill>
                    <a:srgbClr val="445469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Complementary data and temporal analysis</a:t>
              </a:r>
              <a:endParaRPr sz="16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marR="0" lvl="0" indent="0" algn="l" rtl="0">
                <a:lnSpc>
                  <a:spcPct val="125000"/>
                </a:lnSpc>
                <a:spcBef>
                  <a:spcPts val="750"/>
                </a:spcBef>
                <a:spcAft>
                  <a:spcPts val="0"/>
                </a:spcAft>
                <a:buClr>
                  <a:srgbClr val="445469"/>
                </a:buClr>
                <a:buSzPts val="900"/>
                <a:buFont typeface="Arial"/>
                <a:buNone/>
              </a:pPr>
              <a:endParaRPr sz="900" b="0" i="0" u="none" strike="noStrike" cap="none" dirty="0">
                <a:solidFill>
                  <a:srgbClr val="445469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</a:t>
            </a:fld>
            <a:endParaRPr lang="fr-F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Assignment</a:t>
            </a:r>
            <a:r>
              <a:rPr lang="fr-FR" dirty="0" smtClean="0"/>
              <a:t> of road trafic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400" dirty="0" err="1" smtClean="0">
                <a:solidFill>
                  <a:schemeClr val="tx1"/>
                </a:solidFill>
              </a:rPr>
              <a:t>Take</a:t>
            </a:r>
            <a:r>
              <a:rPr lang="fr-FR" sz="1400" dirty="0" smtClean="0">
                <a:solidFill>
                  <a:schemeClr val="tx1"/>
                </a:solidFill>
              </a:rPr>
              <a:t> the </a:t>
            </a:r>
            <a:r>
              <a:rPr lang="fr-FR" sz="1400" dirty="0" err="1" smtClean="0">
                <a:solidFill>
                  <a:schemeClr val="tx1"/>
                </a:solidFill>
              </a:rPr>
              <a:t>example</a:t>
            </a:r>
            <a:r>
              <a:rPr lang="fr-FR" sz="1400" dirty="0" smtClean="0">
                <a:solidFill>
                  <a:schemeClr val="tx1"/>
                </a:solidFill>
              </a:rPr>
              <a:t> of </a:t>
            </a:r>
            <a:r>
              <a:rPr lang="fr-FR" sz="1400" b="1" dirty="0" smtClean="0">
                <a:solidFill>
                  <a:schemeClr val="tx1"/>
                </a:solidFill>
              </a:rPr>
              <a:t>outsider drivers </a:t>
            </a:r>
            <a:r>
              <a:rPr lang="fr-FR" sz="1400" dirty="0" err="1" smtClean="0">
                <a:solidFill>
                  <a:schemeClr val="tx1"/>
                </a:solidFill>
              </a:rPr>
              <a:t>with</a:t>
            </a:r>
            <a:r>
              <a:rPr lang="fr-FR" sz="1400" dirty="0" smtClean="0">
                <a:solidFill>
                  <a:schemeClr val="tx1"/>
                </a:solidFill>
              </a:rPr>
              <a:t> Essonne as destination</a:t>
            </a:r>
          </a:p>
          <a:p>
            <a:r>
              <a:rPr lang="fr-FR" sz="1400" dirty="0" smtClean="0">
                <a:solidFill>
                  <a:schemeClr val="tx1"/>
                </a:solidFill>
              </a:rPr>
              <a:t>No </a:t>
            </a:r>
            <a:r>
              <a:rPr lang="fr-FR" sz="1400" dirty="0" err="1" smtClean="0">
                <a:solidFill>
                  <a:schemeClr val="tx1"/>
                </a:solidFill>
              </a:rPr>
              <a:t>consideration</a:t>
            </a:r>
            <a:r>
              <a:rPr lang="fr-FR" sz="1400" dirty="0" smtClean="0">
                <a:solidFill>
                  <a:schemeClr val="tx1"/>
                </a:solidFill>
              </a:rPr>
              <a:t> of temporal aspects: </a:t>
            </a:r>
            <a:r>
              <a:rPr lang="fr-FR" sz="1400" dirty="0" err="1" smtClean="0">
                <a:solidFill>
                  <a:schemeClr val="tx1"/>
                </a:solidFill>
              </a:rPr>
              <a:t>departure</a:t>
            </a:r>
            <a:r>
              <a:rPr lang="fr-FR" sz="1400" dirty="0" smtClean="0">
                <a:solidFill>
                  <a:schemeClr val="tx1"/>
                </a:solidFill>
              </a:rPr>
              <a:t> time, speed(congestion), </a:t>
            </a:r>
            <a:r>
              <a:rPr lang="fr-FR" sz="1400" dirty="0" err="1" smtClean="0">
                <a:solidFill>
                  <a:schemeClr val="tx1"/>
                </a:solidFill>
              </a:rPr>
              <a:t>frequency</a:t>
            </a:r>
            <a:r>
              <a:rPr lang="fr-FR" sz="1400" dirty="0" smtClean="0">
                <a:solidFill>
                  <a:schemeClr val="tx1"/>
                </a:solidFill>
              </a:rPr>
              <a:t> etc. </a:t>
            </a:r>
          </a:p>
          <a:p>
            <a:r>
              <a:rPr lang="fr-FR" sz="1400" dirty="0" err="1" smtClean="0">
                <a:solidFill>
                  <a:schemeClr val="tx1"/>
                </a:solidFill>
              </a:rPr>
              <a:t>Only</a:t>
            </a:r>
            <a:r>
              <a:rPr lang="fr-FR" sz="1400" dirty="0" smtClean="0">
                <a:solidFill>
                  <a:schemeClr val="tx1"/>
                </a:solidFill>
              </a:rPr>
              <a:t> 20 OD pairs </a:t>
            </a:r>
            <a:r>
              <a:rPr lang="fr-FR" sz="1400" dirty="0" err="1" smtClean="0">
                <a:solidFill>
                  <a:schemeClr val="tx1"/>
                </a:solidFill>
              </a:rPr>
              <a:t>were</a:t>
            </a:r>
            <a:r>
              <a:rPr lang="fr-FR" sz="1400" dirty="0" smtClean="0">
                <a:solidFill>
                  <a:schemeClr val="tx1"/>
                </a:solidFill>
              </a:rPr>
              <a:t> </a:t>
            </a:r>
            <a:r>
              <a:rPr lang="fr-FR" sz="1400" dirty="0" err="1" smtClean="0">
                <a:solidFill>
                  <a:schemeClr val="tx1"/>
                </a:solidFill>
              </a:rPr>
              <a:t>depicted</a:t>
            </a:r>
            <a:endParaRPr lang="fr-FR" sz="1400" dirty="0" smtClean="0">
              <a:solidFill>
                <a:schemeClr val="tx1"/>
              </a:solidFill>
            </a:endParaRPr>
          </a:p>
          <a:p>
            <a:r>
              <a:rPr lang="fr-FR" sz="1400" dirty="0" err="1" smtClean="0">
                <a:solidFill>
                  <a:schemeClr val="tx1"/>
                </a:solidFill>
              </a:rPr>
              <a:t>Characterize</a:t>
            </a:r>
            <a:r>
              <a:rPr lang="fr-FR" sz="1400" dirty="0" smtClean="0">
                <a:solidFill>
                  <a:schemeClr val="tx1"/>
                </a:solidFill>
              </a:rPr>
              <a:t> the trafic: </a:t>
            </a:r>
            <a:r>
              <a:rPr lang="fr-FR" sz="1400" dirty="0" err="1" smtClean="0">
                <a:solidFill>
                  <a:schemeClr val="tx1"/>
                </a:solidFill>
              </a:rPr>
              <a:t>which</a:t>
            </a:r>
            <a:r>
              <a:rPr lang="fr-FR" sz="1400" dirty="0" smtClean="0">
                <a:solidFill>
                  <a:schemeClr val="tx1"/>
                </a:solidFill>
              </a:rPr>
              <a:t> segment </a:t>
            </a:r>
            <a:r>
              <a:rPr lang="fr-FR" sz="1400" dirty="0" err="1" smtClean="0">
                <a:solidFill>
                  <a:schemeClr val="tx1"/>
                </a:solidFill>
              </a:rPr>
              <a:t>is</a:t>
            </a:r>
            <a:r>
              <a:rPr lang="fr-FR" sz="1400" dirty="0" smtClean="0">
                <a:solidFill>
                  <a:schemeClr val="tx1"/>
                </a:solidFill>
              </a:rPr>
              <a:t> more </a:t>
            </a:r>
            <a:r>
              <a:rPr lang="fr-FR" sz="1400" dirty="0" err="1" smtClean="0">
                <a:solidFill>
                  <a:schemeClr val="tx1"/>
                </a:solidFill>
              </a:rPr>
              <a:t>travelled</a:t>
            </a:r>
            <a:r>
              <a:rPr lang="fr-FR" sz="1400" dirty="0" smtClean="0">
                <a:solidFill>
                  <a:schemeClr val="tx1"/>
                </a:solidFill>
              </a:rPr>
              <a:t>? </a:t>
            </a:r>
            <a:r>
              <a:rPr lang="fr-FR" sz="1400" smtClean="0">
                <a:solidFill>
                  <a:schemeClr val="tx1"/>
                </a:solidFill>
              </a:rPr>
              <a:t>=&gt; </a:t>
            </a:r>
            <a:r>
              <a:rPr lang="fr-FR" sz="1400" dirty="0" err="1" smtClean="0">
                <a:solidFill>
                  <a:schemeClr val="tx1"/>
                </a:solidFill>
              </a:rPr>
              <a:t>Discuss</a:t>
            </a:r>
            <a:r>
              <a:rPr lang="fr-FR" sz="1400" dirty="0" smtClean="0">
                <a:solidFill>
                  <a:schemeClr val="tx1"/>
                </a:solidFill>
              </a:rPr>
              <a:t> the </a:t>
            </a:r>
            <a:r>
              <a:rPr lang="fr-FR" sz="1400" dirty="0" err="1" smtClean="0">
                <a:solidFill>
                  <a:schemeClr val="tx1"/>
                </a:solidFill>
              </a:rPr>
              <a:t>result</a:t>
            </a:r>
            <a:endParaRPr lang="fr-FR" sz="1400" dirty="0" smtClean="0">
              <a:solidFill>
                <a:schemeClr val="tx1"/>
              </a:solidFill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804" y="2602277"/>
            <a:ext cx="4902184" cy="171359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641959" y="3862668"/>
            <a:ext cx="21892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Fig.7 Data </a:t>
            </a:r>
            <a:r>
              <a:rPr lang="fr-FR" dirty="0" err="1" smtClean="0"/>
              <a:t>overview</a:t>
            </a:r>
            <a:endParaRPr lang="fr-FR" dirty="0"/>
          </a:p>
        </p:txBody>
      </p:sp>
      <p:grpSp>
        <p:nvGrpSpPr>
          <p:cNvPr id="7" name="Google Shape;103;p16">
            <a:extLst>
              <a:ext uri="{FF2B5EF4-FFF2-40B4-BE49-F238E27FC236}">
                <a16:creationId xmlns:a16="http://schemas.microsoft.com/office/drawing/2014/main" id="{E21532F1-607E-D5D4-76A3-84F85E91CB05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8" name="Google Shape;104;p16">
              <a:extLst>
                <a:ext uri="{FF2B5EF4-FFF2-40B4-BE49-F238E27FC236}">
                  <a16:creationId xmlns:a16="http://schemas.microsoft.com/office/drawing/2014/main" id="{D344F561-237E-98D6-CFB5-2DDDA93C2A7D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105;p16">
              <a:extLst>
                <a:ext uri="{FF2B5EF4-FFF2-40B4-BE49-F238E27FC236}">
                  <a16:creationId xmlns:a16="http://schemas.microsoft.com/office/drawing/2014/main" id="{ACB00C71-254B-B835-C27C-93DCCFE43EAF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6;p16">
              <a:extLst>
                <a:ext uri="{FF2B5EF4-FFF2-40B4-BE49-F238E27FC236}">
                  <a16:creationId xmlns:a16="http://schemas.microsoft.com/office/drawing/2014/main" id="{53030C10-2548-D5B6-9278-28A24AC00354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1" name="Google Shape;107;p16">
              <a:extLst>
                <a:ext uri="{FF2B5EF4-FFF2-40B4-BE49-F238E27FC236}">
                  <a16:creationId xmlns:a16="http://schemas.microsoft.com/office/drawing/2014/main" id="{D50B2075-2C78-7AC1-CACC-AF564D5BD27C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8;p16">
              <a:extLst>
                <a:ext uri="{FF2B5EF4-FFF2-40B4-BE49-F238E27FC236}">
                  <a16:creationId xmlns:a16="http://schemas.microsoft.com/office/drawing/2014/main" id="{1C344512-AFFE-04DF-7F36-3C283D81B77D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9;p16">
              <a:extLst>
                <a:ext uri="{FF2B5EF4-FFF2-40B4-BE49-F238E27FC236}">
                  <a16:creationId xmlns:a16="http://schemas.microsoft.com/office/drawing/2014/main" id="{66EF05E8-E055-B424-EA40-E64BF98943C9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0;p16">
              <a:extLst>
                <a:ext uri="{FF2B5EF4-FFF2-40B4-BE49-F238E27FC236}">
                  <a16:creationId xmlns:a16="http://schemas.microsoft.com/office/drawing/2014/main" id="{EA8FF3AD-92C1-041C-9103-A77AE489078C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11;p16">
              <a:extLst>
                <a:ext uri="{FF2B5EF4-FFF2-40B4-BE49-F238E27FC236}">
                  <a16:creationId xmlns:a16="http://schemas.microsoft.com/office/drawing/2014/main" id="{2F3E6744-5BC7-8215-D136-91DF630D2595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2;p16">
              <a:extLst>
                <a:ext uri="{FF2B5EF4-FFF2-40B4-BE49-F238E27FC236}">
                  <a16:creationId xmlns:a16="http://schemas.microsoft.com/office/drawing/2014/main" id="{E15DE381-4F85-40DD-4DAD-F8C96A3AE20C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13;p16">
              <a:extLst>
                <a:ext uri="{FF2B5EF4-FFF2-40B4-BE49-F238E27FC236}">
                  <a16:creationId xmlns:a16="http://schemas.microsoft.com/office/drawing/2014/main" id="{DEFEB400-C32A-45DB-6562-4E9AF3557BE9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14;p16">
              <a:extLst>
                <a:ext uri="{FF2B5EF4-FFF2-40B4-BE49-F238E27FC236}">
                  <a16:creationId xmlns:a16="http://schemas.microsoft.com/office/drawing/2014/main" id="{71153ADF-68A5-C737-ADE9-53B06DFF52EC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b="1" dirty="0" err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b="1" dirty="0" err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2414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Assignment</a:t>
            </a:r>
            <a:r>
              <a:rPr lang="fr-FR" dirty="0" smtClean="0"/>
              <a:t> of road trafic: case of Essonne(91)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21</a:t>
            </a:fld>
            <a:endParaRPr lang="fr-FR"/>
          </a:p>
        </p:txBody>
      </p:sp>
      <p:grpSp>
        <p:nvGrpSpPr>
          <p:cNvPr id="20" name="Groupe 19"/>
          <p:cNvGrpSpPr/>
          <p:nvPr/>
        </p:nvGrpSpPr>
        <p:grpSpPr>
          <a:xfrm>
            <a:off x="101930" y="1116102"/>
            <a:ext cx="8730370" cy="3145356"/>
            <a:chOff x="146745" y="1276148"/>
            <a:chExt cx="8730370" cy="3145356"/>
          </a:xfrm>
        </p:grpSpPr>
        <p:pic>
          <p:nvPicPr>
            <p:cNvPr id="5" name="Image 4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745" y="1292859"/>
              <a:ext cx="2870200" cy="3128645"/>
            </a:xfrm>
            <a:prstGeom prst="rect">
              <a:avLst/>
            </a:prstGeom>
          </p:spPr>
        </p:pic>
        <p:pic>
          <p:nvPicPr>
            <p:cNvPr id="6" name="Image 5"/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0005" y="1287010"/>
              <a:ext cx="2863850" cy="3121660"/>
            </a:xfrm>
            <a:prstGeom prst="rect">
              <a:avLst/>
            </a:prstGeom>
          </p:spPr>
        </p:pic>
        <p:pic>
          <p:nvPicPr>
            <p:cNvPr id="7" name="Image 6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6915" y="1276148"/>
              <a:ext cx="2870200" cy="3128645"/>
            </a:xfrm>
            <a:prstGeom prst="rect">
              <a:avLst/>
            </a:prstGeom>
          </p:spPr>
        </p:pic>
      </p:grpSp>
      <p:grpSp>
        <p:nvGrpSpPr>
          <p:cNvPr id="8" name="Google Shape;103;p16">
            <a:extLst>
              <a:ext uri="{FF2B5EF4-FFF2-40B4-BE49-F238E27FC236}">
                <a16:creationId xmlns:a16="http://schemas.microsoft.com/office/drawing/2014/main" id="{E21532F1-607E-D5D4-76A3-84F85E91CB05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9" name="Google Shape;104;p16">
              <a:extLst>
                <a:ext uri="{FF2B5EF4-FFF2-40B4-BE49-F238E27FC236}">
                  <a16:creationId xmlns:a16="http://schemas.microsoft.com/office/drawing/2014/main" id="{D344F561-237E-98D6-CFB5-2DDDA93C2A7D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" name="Google Shape;105;p16">
              <a:extLst>
                <a:ext uri="{FF2B5EF4-FFF2-40B4-BE49-F238E27FC236}">
                  <a16:creationId xmlns:a16="http://schemas.microsoft.com/office/drawing/2014/main" id="{ACB00C71-254B-B835-C27C-93DCCFE43EAF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6;p16">
              <a:extLst>
                <a:ext uri="{FF2B5EF4-FFF2-40B4-BE49-F238E27FC236}">
                  <a16:creationId xmlns:a16="http://schemas.microsoft.com/office/drawing/2014/main" id="{53030C10-2548-D5B6-9278-28A24AC00354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</a:endParaRPr>
            </a:p>
          </p:txBody>
        </p:sp>
        <p:sp>
          <p:nvSpPr>
            <p:cNvPr id="12" name="Google Shape;107;p16">
              <a:extLst>
                <a:ext uri="{FF2B5EF4-FFF2-40B4-BE49-F238E27FC236}">
                  <a16:creationId xmlns:a16="http://schemas.microsoft.com/office/drawing/2014/main" id="{D50B2075-2C78-7AC1-CACC-AF564D5BD27C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8;p16">
              <a:extLst>
                <a:ext uri="{FF2B5EF4-FFF2-40B4-BE49-F238E27FC236}">
                  <a16:creationId xmlns:a16="http://schemas.microsoft.com/office/drawing/2014/main" id="{1C344512-AFFE-04DF-7F36-3C283D81B77D}"/>
                </a:ext>
              </a:extLst>
            </p:cNvPr>
            <p:cNvSpPr/>
            <p:nvPr/>
          </p:nvSpPr>
          <p:spPr>
            <a:xfrm>
              <a:off x="1683172" y="429383"/>
              <a:ext cx="1364399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9;p16">
              <a:extLst>
                <a:ext uri="{FF2B5EF4-FFF2-40B4-BE49-F238E27FC236}">
                  <a16:creationId xmlns:a16="http://schemas.microsoft.com/office/drawing/2014/main" id="{66EF05E8-E055-B424-EA40-E64BF98943C9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0;p16">
              <a:extLst>
                <a:ext uri="{FF2B5EF4-FFF2-40B4-BE49-F238E27FC236}">
                  <a16:creationId xmlns:a16="http://schemas.microsoft.com/office/drawing/2014/main" id="{EA8FF3AD-92C1-041C-9103-A77AE489078C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11;p16">
              <a:extLst>
                <a:ext uri="{FF2B5EF4-FFF2-40B4-BE49-F238E27FC236}">
                  <a16:creationId xmlns:a16="http://schemas.microsoft.com/office/drawing/2014/main" id="{2F3E6744-5BC7-8215-D136-91DF630D2595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12;p16">
              <a:extLst>
                <a:ext uri="{FF2B5EF4-FFF2-40B4-BE49-F238E27FC236}">
                  <a16:creationId xmlns:a16="http://schemas.microsoft.com/office/drawing/2014/main" id="{E15DE381-4F85-40DD-4DAD-F8C96A3AE20C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dirty="0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13;p16">
              <a:extLst>
                <a:ext uri="{FF2B5EF4-FFF2-40B4-BE49-F238E27FC236}">
                  <a16:creationId xmlns:a16="http://schemas.microsoft.com/office/drawing/2014/main" id="{DEFEB400-C32A-45DB-6562-4E9AF3557BE9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114;p16">
              <a:extLst>
                <a:ext uri="{FF2B5EF4-FFF2-40B4-BE49-F238E27FC236}">
                  <a16:creationId xmlns:a16="http://schemas.microsoft.com/office/drawing/2014/main" id="{71153ADF-68A5-C737-ADE9-53B06DFF52EC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b="1" dirty="0" err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b="1" dirty="0" err="1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" name="ZoneTexte 20"/>
          <p:cNvSpPr txBox="1"/>
          <p:nvPr/>
        </p:nvSpPr>
        <p:spPr>
          <a:xfrm>
            <a:off x="311700" y="4155760"/>
            <a:ext cx="78150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Fig.8 (1) road network in Essonne  (2) </a:t>
            </a:r>
            <a:r>
              <a:rPr lang="fr-FR" dirty="0" err="1" smtClean="0"/>
              <a:t>assignment</a:t>
            </a:r>
            <a:r>
              <a:rPr lang="fr-FR" dirty="0" smtClean="0"/>
              <a:t> per segment </a:t>
            </a:r>
            <a:r>
              <a:rPr lang="fr-FR" dirty="0" err="1" smtClean="0"/>
              <a:t>width</a:t>
            </a:r>
            <a:r>
              <a:rPr lang="fr-FR" dirty="0" smtClean="0"/>
              <a:t>     (3) </a:t>
            </a:r>
            <a:r>
              <a:rPr lang="fr-FR" dirty="0" err="1" smtClean="0"/>
              <a:t>assignment</a:t>
            </a:r>
            <a:r>
              <a:rPr lang="fr-FR" dirty="0" smtClean="0"/>
              <a:t> per </a:t>
            </a:r>
            <a:r>
              <a:rPr lang="fr-FR" dirty="0" err="1" smtClean="0"/>
              <a:t>color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1136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Thanks</a:t>
            </a:r>
            <a:r>
              <a:rPr lang="fr-FR" dirty="0" smtClean="0"/>
              <a:t>! Questions?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425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127250" y="187250"/>
            <a:ext cx="82638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Background: Paris-Ile de France as a geographic metropolis</a:t>
            </a:r>
            <a:endParaRPr sz="100" dirty="0"/>
          </a:p>
        </p:txBody>
      </p:sp>
      <p:sp>
        <p:nvSpPr>
          <p:cNvPr id="94" name="Google Shape;94;p15"/>
          <p:cNvSpPr txBox="1"/>
          <p:nvPr/>
        </p:nvSpPr>
        <p:spPr>
          <a:xfrm>
            <a:off x="116910" y="625512"/>
            <a:ext cx="6636300" cy="13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Settlement in space, 4 scales with increasing density:</a:t>
            </a:r>
            <a:endParaRPr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Calibri"/>
              <a:buAutoNum type="arabicPeriod"/>
            </a:pPr>
            <a:r>
              <a:rPr lang="en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IDF region is 12,000 km² for 12M people=&gt; average density of 1,000 p/km²,</a:t>
            </a:r>
            <a:endParaRPr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Calibri"/>
              <a:buAutoNum type="arabicPeriod"/>
            </a:pPr>
            <a:r>
              <a:rPr lang="en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Paris urbanized area of 2,800 km² for 11 M people =&gt; about 4,000 p/km²,</a:t>
            </a:r>
            <a:endParaRPr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400"/>
              <a:buFont typeface="Calibri"/>
              <a:buAutoNum type="arabicPeriod"/>
            </a:pPr>
            <a:r>
              <a:rPr lang="en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“Grand Paris administrative Metropolis”, 7 M people on 700 km² =&gt; 10,000 p/km²,</a:t>
            </a:r>
            <a:endParaRPr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Paris city, 2 M people on 100 km² = 20,000 p/km².</a:t>
            </a:r>
            <a:r>
              <a:rPr lang="en" sz="11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3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95" name="Google Shape;95;p15"/>
          <p:cNvGraphicFramePr/>
          <p:nvPr>
            <p:extLst>
              <p:ext uri="{D42A27DB-BD31-4B8C-83A1-F6EECF244321}">
                <p14:modId xmlns:p14="http://schemas.microsoft.com/office/powerpoint/2010/main" val="115651250"/>
              </p:ext>
            </p:extLst>
          </p:nvPr>
        </p:nvGraphicFramePr>
        <p:xfrm>
          <a:off x="4760452" y="1830712"/>
          <a:ext cx="4110300" cy="1924383"/>
        </p:xfrm>
        <a:graphic>
          <a:graphicData uri="http://schemas.openxmlformats.org/drawingml/2006/table">
            <a:tbl>
              <a:tblPr firstRow="1" bandRow="1">
                <a:noFill/>
                <a:tableStyleId>{BA23F153-A1A7-4EDC-BC4D-C192221CFCE6}</a:tableStyleId>
              </a:tblPr>
              <a:tblGrid>
                <a:gridCol w="102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397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IDF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 dirty="0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France</a:t>
                      </a:r>
                      <a:endParaRPr sz="1100" b="1" u="none" strike="noStrike" cap="none" dirty="0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% IDF</a:t>
                      </a:r>
                      <a:endParaRPr sz="1100" b="1" u="none" strike="noStrike" cap="none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3975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Population</a:t>
                      </a:r>
                      <a:endParaRPr sz="11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12.3 million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67.1 million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18%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Jobs</a:t>
                      </a:r>
                      <a:endParaRPr sz="11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5.8 million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28.1 million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21%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2100"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GDP</a:t>
                      </a:r>
                      <a:endParaRPr sz="1100" b="1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726 billion €</a:t>
                      </a:r>
                      <a:endParaRPr sz="1100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2 353 billion €</a:t>
                      </a:r>
                      <a:endParaRPr sz="11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just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31%</a:t>
                      </a:r>
                      <a:endParaRPr sz="1100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727" y="2001719"/>
            <a:ext cx="3356224" cy="208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3</a:t>
            </a:fld>
            <a:endParaRPr lang="fr-FR"/>
          </a:p>
        </p:txBody>
      </p:sp>
      <p:sp>
        <p:nvSpPr>
          <p:cNvPr id="3" name="ZoneTexte 10">
            <a:extLst>
              <a:ext uri="{FF2B5EF4-FFF2-40B4-BE49-F238E27FC236}">
                <a16:creationId xmlns:a16="http://schemas.microsoft.com/office/drawing/2014/main" id="{46749286-EA8F-8342-A0A6-557067368C4E}"/>
              </a:ext>
            </a:extLst>
          </p:cNvPr>
          <p:cNvSpPr txBox="1"/>
          <p:nvPr/>
        </p:nvSpPr>
        <p:spPr>
          <a:xfrm>
            <a:off x="4783063" y="3927720"/>
            <a:ext cx="3671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Table_1. Summary of information of </a:t>
            </a:r>
            <a:r>
              <a:rPr lang="fr-FR" sz="1000" dirty="0"/>
              <a:t>IDF</a:t>
            </a:r>
            <a:r>
              <a:rPr lang="fr-FR" sz="900" dirty="0"/>
              <a:t> and France, Data in 2019</a:t>
            </a:r>
          </a:p>
        </p:txBody>
      </p:sp>
      <p:sp>
        <p:nvSpPr>
          <p:cNvPr id="4" name="ZoneTexte 11">
            <a:extLst>
              <a:ext uri="{FF2B5EF4-FFF2-40B4-BE49-F238E27FC236}">
                <a16:creationId xmlns:a16="http://schemas.microsoft.com/office/drawing/2014/main" id="{27D3409E-A5CF-7CB9-057F-E88AC4427712}"/>
              </a:ext>
            </a:extLst>
          </p:cNvPr>
          <p:cNvSpPr txBox="1"/>
          <p:nvPr/>
        </p:nvSpPr>
        <p:spPr>
          <a:xfrm>
            <a:off x="221475" y="4050831"/>
            <a:ext cx="3820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Fig.1 </a:t>
            </a:r>
            <a:r>
              <a:rPr lang="en-US" sz="900" dirty="0"/>
              <a:t>Population evolution in IDF and Paris between 1968 and 2019</a:t>
            </a:r>
            <a:endParaRPr lang="fr-FR" sz="900" dirty="0"/>
          </a:p>
        </p:txBody>
      </p:sp>
      <p:grpSp>
        <p:nvGrpSpPr>
          <p:cNvPr id="5" name="Google Shape;103;p16">
            <a:extLst>
              <a:ext uri="{FF2B5EF4-FFF2-40B4-BE49-F238E27FC236}">
                <a16:creationId xmlns:a16="http://schemas.microsoft.com/office/drawing/2014/main" id="{BFF1A318-186A-4AD6-8A35-C999CD608F85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6" name="Google Shape;104;p16">
              <a:extLst>
                <a:ext uri="{FF2B5EF4-FFF2-40B4-BE49-F238E27FC236}">
                  <a16:creationId xmlns:a16="http://schemas.microsoft.com/office/drawing/2014/main" id="{B6F66EAC-7190-3F74-00A4-2C27D4A61AD5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105;p16">
              <a:extLst>
                <a:ext uri="{FF2B5EF4-FFF2-40B4-BE49-F238E27FC236}">
                  <a16:creationId xmlns:a16="http://schemas.microsoft.com/office/drawing/2014/main" id="{D4060ACD-F180-1A63-17DF-D60664D6DB86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6;p16">
              <a:extLst>
                <a:ext uri="{FF2B5EF4-FFF2-40B4-BE49-F238E27FC236}">
                  <a16:creationId xmlns:a16="http://schemas.microsoft.com/office/drawing/2014/main" id="{74FF05C7-97E7-DD8A-9A42-36704ADA3C26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7;p16">
              <a:extLst>
                <a:ext uri="{FF2B5EF4-FFF2-40B4-BE49-F238E27FC236}">
                  <a16:creationId xmlns:a16="http://schemas.microsoft.com/office/drawing/2014/main" id="{7408EC53-89C9-982A-345C-2D6738BF65BC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8;p16">
              <a:extLst>
                <a:ext uri="{FF2B5EF4-FFF2-40B4-BE49-F238E27FC236}">
                  <a16:creationId xmlns:a16="http://schemas.microsoft.com/office/drawing/2014/main" id="{118B5CBE-850A-1EB7-65AA-07907983DF94}"/>
                </a:ext>
              </a:extLst>
            </p:cNvPr>
            <p:cNvSpPr/>
            <p:nvPr/>
          </p:nvSpPr>
          <p:spPr>
            <a:xfrm>
              <a:off x="1683173" y="429383"/>
              <a:ext cx="11337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9;p16">
              <a:extLst>
                <a:ext uri="{FF2B5EF4-FFF2-40B4-BE49-F238E27FC236}">
                  <a16:creationId xmlns:a16="http://schemas.microsoft.com/office/drawing/2014/main" id="{40963E1F-F986-8B2E-CF53-9C629AB77574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0;p16">
              <a:extLst>
                <a:ext uri="{FF2B5EF4-FFF2-40B4-BE49-F238E27FC236}">
                  <a16:creationId xmlns:a16="http://schemas.microsoft.com/office/drawing/2014/main" id="{21C81AEA-DB2E-1C70-B9B9-1919776BA856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;p16">
              <a:extLst>
                <a:ext uri="{FF2B5EF4-FFF2-40B4-BE49-F238E27FC236}">
                  <a16:creationId xmlns:a16="http://schemas.microsoft.com/office/drawing/2014/main" id="{A05627F5-8D29-6A32-607F-7711A65875F2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2;p16">
              <a:extLst>
                <a:ext uri="{FF2B5EF4-FFF2-40B4-BE49-F238E27FC236}">
                  <a16:creationId xmlns:a16="http://schemas.microsoft.com/office/drawing/2014/main" id="{8806B783-0711-0F3A-D464-9BEC4FABBCA2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3;p16">
              <a:extLst>
                <a:ext uri="{FF2B5EF4-FFF2-40B4-BE49-F238E27FC236}">
                  <a16:creationId xmlns:a16="http://schemas.microsoft.com/office/drawing/2014/main" id="{80BC8866-950A-EF70-7B5F-DF94BB4B1754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4;p16">
              <a:extLst>
                <a:ext uri="{FF2B5EF4-FFF2-40B4-BE49-F238E27FC236}">
                  <a16:creationId xmlns:a16="http://schemas.microsoft.com/office/drawing/2014/main" id="{FE0885A3-DFF6-83C6-ED2A-59F1561F89A8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 </a:t>
              </a: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950" b="1" dirty="0">
                <a:solidFill>
                  <a:srgbClr val="445469"/>
                </a:solidFill>
                <a:latin typeface="Roboto"/>
                <a:ea typeface="Roboto"/>
                <a:cs typeface="Roboto"/>
              </a:rPr>
              <a:t>Territorial diagnosis within the IDF: 4 major aspects</a:t>
            </a:r>
            <a:endParaRPr lang="fr-FR" sz="1950" b="1" dirty="0">
              <a:solidFill>
                <a:srgbClr val="445469"/>
              </a:solidFill>
              <a:latin typeface="Roboto"/>
              <a:ea typeface="Roboto"/>
              <a:cs typeface="Roboto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4</a:t>
            </a:fld>
            <a:endParaRPr lang="fr-FR"/>
          </a:p>
        </p:txBody>
      </p:sp>
      <p:grpSp>
        <p:nvGrpSpPr>
          <p:cNvPr id="7" name="Groupe 6"/>
          <p:cNvGrpSpPr/>
          <p:nvPr/>
        </p:nvGrpSpPr>
        <p:grpSpPr>
          <a:xfrm>
            <a:off x="0" y="1017726"/>
            <a:ext cx="7692128" cy="3406662"/>
            <a:chOff x="1093599" y="1253455"/>
            <a:chExt cx="10227983" cy="5005104"/>
          </a:xfrm>
        </p:grpSpPr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3"/>
            <a:stretch/>
          </p:blipFill>
          <p:spPr>
            <a:xfrm>
              <a:off x="1093599" y="1253455"/>
              <a:ext cx="9972584" cy="5005104"/>
            </a:xfrm>
            <a:prstGeom prst="rect">
              <a:avLst/>
            </a:prstGeom>
          </p:spPr>
        </p:pic>
        <p:sp>
          <p:nvSpPr>
            <p:cNvPr id="9" name="ZoneTexte 8"/>
            <p:cNvSpPr txBox="1"/>
            <p:nvPr/>
          </p:nvSpPr>
          <p:spPr>
            <a:xfrm>
              <a:off x="4759709" y="5662605"/>
              <a:ext cx="2432770" cy="49740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bg1"/>
                  </a:solidFill>
                </a:rPr>
                <a:t>The Paris </a:t>
              </a:r>
              <a:r>
                <a:rPr lang="fr-FR" sz="1600" dirty="0" err="1">
                  <a:solidFill>
                    <a:schemeClr val="bg1"/>
                  </a:solidFill>
                </a:rPr>
                <a:t>region</a:t>
              </a:r>
              <a:endParaRPr lang="fr-FR" sz="1600" dirty="0">
                <a:solidFill>
                  <a:schemeClr val="bg1"/>
                </a:solidFill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4428567" y="1341943"/>
              <a:ext cx="2094587" cy="7687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</a:rPr>
                <a:t>Structure of the </a:t>
              </a:r>
              <a:r>
                <a:rPr lang="fr-FR" b="1" dirty="0" err="1">
                  <a:solidFill>
                    <a:srgbClr val="445469"/>
                  </a:solidFill>
                  <a:latin typeface="Roboto"/>
                  <a:ea typeface="Roboto"/>
                  <a:cs typeface="Roboto"/>
                </a:rPr>
                <a:t>build</a:t>
              </a:r>
              <a:r>
                <a:rPr lang="fr-FR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</a:rPr>
                <a:t>-up areas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4428567" y="3992975"/>
              <a:ext cx="2483223" cy="4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</a:rPr>
                <a:t>Transport networks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8838359" y="1618942"/>
              <a:ext cx="2483223" cy="4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</a:rPr>
                <a:t>Populations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8784199" y="4003638"/>
              <a:ext cx="2483223" cy="45218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</a:rPr>
                <a:t>Jobs</a:t>
              </a:r>
            </a:p>
          </p:txBody>
        </p:sp>
      </p:grpSp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4"/>
          <a:srcRect l="1689"/>
          <a:stretch/>
        </p:blipFill>
        <p:spPr>
          <a:xfrm>
            <a:off x="2896763" y="2020497"/>
            <a:ext cx="1625579" cy="829398"/>
          </a:xfrm>
          <a:prstGeom prst="rect">
            <a:avLst/>
          </a:prstGeom>
        </p:spPr>
      </p:pic>
      <p:grpSp>
        <p:nvGrpSpPr>
          <p:cNvPr id="15" name="Google Shape;103;p16">
            <a:extLst>
              <a:ext uri="{FF2B5EF4-FFF2-40B4-BE49-F238E27FC236}">
                <a16:creationId xmlns:a16="http://schemas.microsoft.com/office/drawing/2014/main" id="{BFF1A318-186A-4AD6-8A35-C999CD608F85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16" name="Google Shape;104;p16">
              <a:extLst>
                <a:ext uri="{FF2B5EF4-FFF2-40B4-BE49-F238E27FC236}">
                  <a16:creationId xmlns:a16="http://schemas.microsoft.com/office/drawing/2014/main" id="{B6F66EAC-7190-3F74-00A4-2C27D4A61AD5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7" name="Google Shape;105;p16">
              <a:extLst>
                <a:ext uri="{FF2B5EF4-FFF2-40B4-BE49-F238E27FC236}">
                  <a16:creationId xmlns:a16="http://schemas.microsoft.com/office/drawing/2014/main" id="{D4060ACD-F180-1A63-17DF-D60664D6DB86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06;p16">
              <a:extLst>
                <a:ext uri="{FF2B5EF4-FFF2-40B4-BE49-F238E27FC236}">
                  <a16:creationId xmlns:a16="http://schemas.microsoft.com/office/drawing/2014/main" id="{74FF05C7-97E7-DD8A-9A42-36704ADA3C26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07;p16">
              <a:extLst>
                <a:ext uri="{FF2B5EF4-FFF2-40B4-BE49-F238E27FC236}">
                  <a16:creationId xmlns:a16="http://schemas.microsoft.com/office/drawing/2014/main" id="{7408EC53-89C9-982A-345C-2D6738BF65BC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108;p16">
              <a:extLst>
                <a:ext uri="{FF2B5EF4-FFF2-40B4-BE49-F238E27FC236}">
                  <a16:creationId xmlns:a16="http://schemas.microsoft.com/office/drawing/2014/main" id="{118B5CBE-850A-1EB7-65AA-07907983DF94}"/>
                </a:ext>
              </a:extLst>
            </p:cNvPr>
            <p:cNvSpPr/>
            <p:nvPr/>
          </p:nvSpPr>
          <p:spPr>
            <a:xfrm>
              <a:off x="1683173" y="429383"/>
              <a:ext cx="11337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109;p16">
              <a:extLst>
                <a:ext uri="{FF2B5EF4-FFF2-40B4-BE49-F238E27FC236}">
                  <a16:creationId xmlns:a16="http://schemas.microsoft.com/office/drawing/2014/main" id="{40963E1F-F986-8B2E-CF53-9C629AB77574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" name="Google Shape;110;p16">
              <a:extLst>
                <a:ext uri="{FF2B5EF4-FFF2-40B4-BE49-F238E27FC236}">
                  <a16:creationId xmlns:a16="http://schemas.microsoft.com/office/drawing/2014/main" id="{21C81AEA-DB2E-1C70-B9B9-1919776BA856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11;p16">
              <a:extLst>
                <a:ext uri="{FF2B5EF4-FFF2-40B4-BE49-F238E27FC236}">
                  <a16:creationId xmlns:a16="http://schemas.microsoft.com/office/drawing/2014/main" id="{A05627F5-8D29-6A32-607F-7711A65875F2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" name="Google Shape;112;p16">
              <a:extLst>
                <a:ext uri="{FF2B5EF4-FFF2-40B4-BE49-F238E27FC236}">
                  <a16:creationId xmlns:a16="http://schemas.microsoft.com/office/drawing/2014/main" id="{8806B783-0711-0F3A-D464-9BEC4FABBCA2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" name="Google Shape;113;p16">
              <a:extLst>
                <a:ext uri="{FF2B5EF4-FFF2-40B4-BE49-F238E27FC236}">
                  <a16:creationId xmlns:a16="http://schemas.microsoft.com/office/drawing/2014/main" id="{80BC8866-950A-EF70-7B5F-DF94BB4B1754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" name="Google Shape;114;p16">
              <a:extLst>
                <a:ext uri="{FF2B5EF4-FFF2-40B4-BE49-F238E27FC236}">
                  <a16:creationId xmlns:a16="http://schemas.microsoft.com/office/drawing/2014/main" id="{FE0885A3-DFF6-83C6-ED2A-59F1561F89A8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 </a:t>
              </a: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" name="ZoneTexte 2"/>
          <p:cNvSpPr txBox="1"/>
          <p:nvPr/>
        </p:nvSpPr>
        <p:spPr>
          <a:xfrm>
            <a:off x="6442681" y="2502716"/>
            <a:ext cx="29386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>
                <a:solidFill>
                  <a:srgbClr val="445469"/>
                </a:solidFill>
                <a:latin typeface="Calibri"/>
                <a:ea typeface="Calibri"/>
                <a:cs typeface="Calibri"/>
              </a:rPr>
              <a:t>Complicated</a:t>
            </a:r>
            <a:r>
              <a:rPr lang="fr-FR" sz="1600" dirty="0">
                <a:solidFill>
                  <a:srgbClr val="44546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1600" dirty="0" err="1">
                <a:solidFill>
                  <a:srgbClr val="445469"/>
                </a:solidFill>
                <a:latin typeface="Calibri"/>
                <a:ea typeface="Calibri"/>
                <a:cs typeface="Calibri"/>
              </a:rPr>
              <a:t>urban</a:t>
            </a:r>
            <a:r>
              <a:rPr lang="fr-FR" sz="1600" dirty="0">
                <a:solidFill>
                  <a:srgbClr val="445469"/>
                </a:solidFill>
                <a:latin typeface="Calibri"/>
                <a:ea typeface="Calibri"/>
                <a:cs typeface="Calibri"/>
              </a:rPr>
              <a:t> system but </a:t>
            </a:r>
            <a:r>
              <a:rPr lang="fr-FR" sz="1600" dirty="0" err="1">
                <a:solidFill>
                  <a:srgbClr val="445469"/>
                </a:solidFill>
                <a:latin typeface="Calibri"/>
                <a:ea typeface="Calibri"/>
                <a:cs typeface="Calibri"/>
              </a:rPr>
              <a:t>highly</a:t>
            </a:r>
            <a:r>
              <a:rPr lang="fr-FR" sz="1600" dirty="0">
                <a:solidFill>
                  <a:srgbClr val="44546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1600" dirty="0" err="1">
                <a:solidFill>
                  <a:srgbClr val="445469"/>
                </a:solidFill>
                <a:latin typeface="Calibri"/>
                <a:ea typeface="Calibri"/>
                <a:cs typeface="Calibri"/>
              </a:rPr>
              <a:t>concentrated</a:t>
            </a:r>
            <a:r>
              <a:rPr lang="fr-FR" sz="1600" dirty="0">
                <a:solidFill>
                  <a:srgbClr val="445469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fr-FR" sz="1600" dirty="0" err="1">
                <a:solidFill>
                  <a:srgbClr val="445469"/>
                </a:solidFill>
                <a:latin typeface="Calibri"/>
                <a:ea typeface="Calibri"/>
                <a:cs typeface="Calibri"/>
              </a:rPr>
              <a:t>job&amp;pop</a:t>
            </a:r>
            <a:endParaRPr lang="fr-FR" sz="1600" dirty="0">
              <a:solidFill>
                <a:srgbClr val="445469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416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5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7" y="252035"/>
            <a:ext cx="5907616" cy="4183406"/>
          </a:xfrm>
          <a:prstGeom prst="rect">
            <a:avLst/>
          </a:prstGeom>
        </p:spPr>
      </p:pic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657734"/>
              </p:ext>
            </p:extLst>
          </p:nvPr>
        </p:nvGraphicFramePr>
        <p:xfrm>
          <a:off x="6460808" y="1068602"/>
          <a:ext cx="2286000" cy="2076450"/>
        </p:xfrm>
        <a:graphic>
          <a:graphicData uri="http://schemas.openxmlformats.org/drawingml/2006/table">
            <a:tbl>
              <a:tblPr firstRow="1" firstCol="1" bandRow="1">
                <a:tableStyleId>{BA23F153-A1A7-4EDC-BC4D-C192221CFCE6}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6965683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1600863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630109607"/>
                    </a:ext>
                  </a:extLst>
                </a:gridCol>
              </a:tblGrid>
              <a:tr h="2095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DEP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dep_job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 smtClean="0">
                          <a:effectLst/>
                        </a:rPr>
                        <a:t>dep_pop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9420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75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1,83M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2,18M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3397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77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463K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1,43M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4062619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78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529K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1,47M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098453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91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446K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1,31M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65493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92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964K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1,64M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0716373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93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583K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1,65M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163548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94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518K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1,41M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2485586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95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421K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1,25M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59417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total 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5,76M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12,4M</a:t>
                      </a:r>
                      <a:endParaRPr lang="fr-FR" sz="1050" kern="100">
                        <a:effectLst/>
                        <a:latin typeface="DengXian" panose="02010600030101010101" pitchFamily="2" charset="-122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702005"/>
                  </a:ext>
                </a:extLst>
              </a:tr>
            </a:tbl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6460808" y="3183999"/>
            <a:ext cx="248493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 smtClean="0"/>
              <a:t>Table_2 </a:t>
            </a:r>
            <a:r>
              <a:rPr lang="fr-FR" sz="1050" dirty="0" err="1" smtClean="0"/>
              <a:t>Job&amp;pop</a:t>
            </a:r>
            <a:r>
              <a:rPr lang="fr-FR" sz="1050" dirty="0" smtClean="0"/>
              <a:t> in IDF as of 2018</a:t>
            </a:r>
            <a:endParaRPr lang="fr-FR" sz="1050" dirty="0"/>
          </a:p>
        </p:txBody>
      </p:sp>
      <p:grpSp>
        <p:nvGrpSpPr>
          <p:cNvPr id="10" name="Google Shape;103;p16">
            <a:extLst>
              <a:ext uri="{FF2B5EF4-FFF2-40B4-BE49-F238E27FC236}">
                <a16:creationId xmlns:a16="http://schemas.microsoft.com/office/drawing/2014/main" id="{BFF1A318-186A-4AD6-8A35-C999CD608F85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11" name="Google Shape;104;p16">
              <a:extLst>
                <a:ext uri="{FF2B5EF4-FFF2-40B4-BE49-F238E27FC236}">
                  <a16:creationId xmlns:a16="http://schemas.microsoft.com/office/drawing/2014/main" id="{B6F66EAC-7190-3F74-00A4-2C27D4A61AD5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" name="Google Shape;105;p16">
              <a:extLst>
                <a:ext uri="{FF2B5EF4-FFF2-40B4-BE49-F238E27FC236}">
                  <a16:creationId xmlns:a16="http://schemas.microsoft.com/office/drawing/2014/main" id="{D4060ACD-F180-1A63-17DF-D60664D6DB86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06;p16">
              <a:extLst>
                <a:ext uri="{FF2B5EF4-FFF2-40B4-BE49-F238E27FC236}">
                  <a16:creationId xmlns:a16="http://schemas.microsoft.com/office/drawing/2014/main" id="{74FF05C7-97E7-DD8A-9A42-36704ADA3C26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07;p16">
              <a:extLst>
                <a:ext uri="{FF2B5EF4-FFF2-40B4-BE49-F238E27FC236}">
                  <a16:creationId xmlns:a16="http://schemas.microsoft.com/office/drawing/2014/main" id="{7408EC53-89C9-982A-345C-2D6738BF65BC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8;p16">
              <a:extLst>
                <a:ext uri="{FF2B5EF4-FFF2-40B4-BE49-F238E27FC236}">
                  <a16:creationId xmlns:a16="http://schemas.microsoft.com/office/drawing/2014/main" id="{118B5CBE-850A-1EB7-65AA-07907983DF94}"/>
                </a:ext>
              </a:extLst>
            </p:cNvPr>
            <p:cNvSpPr/>
            <p:nvPr/>
          </p:nvSpPr>
          <p:spPr>
            <a:xfrm>
              <a:off x="1683173" y="429383"/>
              <a:ext cx="11337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09;p16">
              <a:extLst>
                <a:ext uri="{FF2B5EF4-FFF2-40B4-BE49-F238E27FC236}">
                  <a16:creationId xmlns:a16="http://schemas.microsoft.com/office/drawing/2014/main" id="{40963E1F-F986-8B2E-CF53-9C629AB77574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" name="Google Shape;110;p16">
              <a:extLst>
                <a:ext uri="{FF2B5EF4-FFF2-40B4-BE49-F238E27FC236}">
                  <a16:creationId xmlns:a16="http://schemas.microsoft.com/office/drawing/2014/main" id="{21C81AEA-DB2E-1C70-B9B9-1919776BA856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11;p16">
              <a:extLst>
                <a:ext uri="{FF2B5EF4-FFF2-40B4-BE49-F238E27FC236}">
                  <a16:creationId xmlns:a16="http://schemas.microsoft.com/office/drawing/2014/main" id="{A05627F5-8D29-6A32-607F-7711A65875F2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112;p16">
              <a:extLst>
                <a:ext uri="{FF2B5EF4-FFF2-40B4-BE49-F238E27FC236}">
                  <a16:creationId xmlns:a16="http://schemas.microsoft.com/office/drawing/2014/main" id="{8806B783-0711-0F3A-D464-9BEC4FABBCA2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113;p16">
              <a:extLst>
                <a:ext uri="{FF2B5EF4-FFF2-40B4-BE49-F238E27FC236}">
                  <a16:creationId xmlns:a16="http://schemas.microsoft.com/office/drawing/2014/main" id="{80BC8866-950A-EF70-7B5F-DF94BB4B1754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" name="Google Shape;114;p16">
              <a:extLst>
                <a:ext uri="{FF2B5EF4-FFF2-40B4-BE49-F238E27FC236}">
                  <a16:creationId xmlns:a16="http://schemas.microsoft.com/office/drawing/2014/main" id="{FE0885A3-DFF6-83C6-ED2A-59F1561F89A8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 smtClean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 </a:t>
              </a: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ZoneTexte 21"/>
          <p:cNvSpPr txBox="1"/>
          <p:nvPr/>
        </p:nvSpPr>
        <p:spPr>
          <a:xfrm>
            <a:off x="6082184" y="4072185"/>
            <a:ext cx="27473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Rail system in IDF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0383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326466" y="27357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Background: IDF attraction on workers</a:t>
            </a:r>
            <a:endParaRPr sz="1320"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226208" y="798756"/>
            <a:ext cx="8520600" cy="205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Ile-de-France boasting an impressive 5.8 million jobs.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6.5% or approximately 373,000 workers—reside outside the region: the “outsiders”.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The region endeavors to attract international firms and their workers – yet many of its households consider relocating from IDF to other regions to get a higher quality of life.</a:t>
            </a:r>
            <a:endParaRPr sz="17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2" y="2756455"/>
            <a:ext cx="4521550" cy="9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580" y="2742578"/>
            <a:ext cx="4562050" cy="10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6</a:t>
            </a:fld>
            <a:endParaRPr lang="fr-FR"/>
          </a:p>
        </p:txBody>
      </p:sp>
      <p:grpSp>
        <p:nvGrpSpPr>
          <p:cNvPr id="3" name="Google Shape;103;p16">
            <a:extLst>
              <a:ext uri="{FF2B5EF4-FFF2-40B4-BE49-F238E27FC236}">
                <a16:creationId xmlns:a16="http://schemas.microsoft.com/office/drawing/2014/main" id="{A2010D8C-B5E8-201D-00A7-9507EFF218F9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4" name="Google Shape;104;p16">
              <a:extLst>
                <a:ext uri="{FF2B5EF4-FFF2-40B4-BE49-F238E27FC236}">
                  <a16:creationId xmlns:a16="http://schemas.microsoft.com/office/drawing/2014/main" id="{64F69223-9381-518F-5A95-CBD8AFB28030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" name="Google Shape;105;p16">
              <a:extLst>
                <a:ext uri="{FF2B5EF4-FFF2-40B4-BE49-F238E27FC236}">
                  <a16:creationId xmlns:a16="http://schemas.microsoft.com/office/drawing/2014/main" id="{3145377C-982E-992E-9556-5E1D361D9895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6;p16">
              <a:extLst>
                <a:ext uri="{FF2B5EF4-FFF2-40B4-BE49-F238E27FC236}">
                  <a16:creationId xmlns:a16="http://schemas.microsoft.com/office/drawing/2014/main" id="{5BE98D9D-8D05-AF92-8F17-1624C33105A7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7;p16">
              <a:extLst>
                <a:ext uri="{FF2B5EF4-FFF2-40B4-BE49-F238E27FC236}">
                  <a16:creationId xmlns:a16="http://schemas.microsoft.com/office/drawing/2014/main" id="{6D947915-D36F-90DA-DD14-1892EABED631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8;p16">
              <a:extLst>
                <a:ext uri="{FF2B5EF4-FFF2-40B4-BE49-F238E27FC236}">
                  <a16:creationId xmlns:a16="http://schemas.microsoft.com/office/drawing/2014/main" id="{0EC9C277-A461-2C5A-1FF7-356640A9C7E0}"/>
                </a:ext>
              </a:extLst>
            </p:cNvPr>
            <p:cNvSpPr/>
            <p:nvPr/>
          </p:nvSpPr>
          <p:spPr>
            <a:xfrm>
              <a:off x="1683173" y="429383"/>
              <a:ext cx="11337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9;p16">
              <a:extLst>
                <a:ext uri="{FF2B5EF4-FFF2-40B4-BE49-F238E27FC236}">
                  <a16:creationId xmlns:a16="http://schemas.microsoft.com/office/drawing/2014/main" id="{D2FA4C84-8707-B0A8-57CC-80A4D3C54F59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10;p16">
              <a:extLst>
                <a:ext uri="{FF2B5EF4-FFF2-40B4-BE49-F238E27FC236}">
                  <a16:creationId xmlns:a16="http://schemas.microsoft.com/office/drawing/2014/main" id="{F0BC9DDA-10D8-85A1-3B4D-C96C68104725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1;p16">
              <a:extLst>
                <a:ext uri="{FF2B5EF4-FFF2-40B4-BE49-F238E27FC236}">
                  <a16:creationId xmlns:a16="http://schemas.microsoft.com/office/drawing/2014/main" id="{82741A86-FE2E-8BEF-AF98-238644E53ABF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2;p16">
              <a:extLst>
                <a:ext uri="{FF2B5EF4-FFF2-40B4-BE49-F238E27FC236}">
                  <a16:creationId xmlns:a16="http://schemas.microsoft.com/office/drawing/2014/main" id="{A3CC7C82-947F-DD67-73C5-8EB3D47A8E97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13;p16">
              <a:extLst>
                <a:ext uri="{FF2B5EF4-FFF2-40B4-BE49-F238E27FC236}">
                  <a16:creationId xmlns:a16="http://schemas.microsoft.com/office/drawing/2014/main" id="{9BC60315-8388-E588-A6DA-73E26168E5A0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4;p16">
              <a:extLst>
                <a:ext uri="{FF2B5EF4-FFF2-40B4-BE49-F238E27FC236}">
                  <a16:creationId xmlns:a16="http://schemas.microsoft.com/office/drawing/2014/main" id="{5A009758-7E3F-0EB5-3182-10E2A29C4D19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11700" y="18032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Research questions:</a:t>
            </a:r>
            <a:endParaRPr dirty="0"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122841" y="624551"/>
            <a:ext cx="4508195" cy="36432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800"/>
              <a:buFont typeface="Calibri"/>
              <a:buAutoNum type="arabicPeriod"/>
            </a:pPr>
            <a:r>
              <a:rPr lang="en" sz="2000" b="1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Where</a:t>
            </a:r>
            <a:r>
              <a:rPr lang="en" sz="20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 do IDF workers live? How far away from Paris? Do they live in or outside the IDF region?</a:t>
            </a:r>
            <a:endParaRPr sz="20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800"/>
              <a:buFont typeface="Calibri"/>
              <a:buAutoNum type="arabicPeriod"/>
            </a:pPr>
            <a:r>
              <a:rPr lang="en" sz="20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What are the commuting </a:t>
            </a:r>
            <a:r>
              <a:rPr lang="en" sz="2000" b="1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distances</a:t>
            </a:r>
            <a:r>
              <a:rPr lang="en" sz="20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 travelled respectively by the insiders and the outsiders ? What is the share of the outsiders in the total distances travelled?</a:t>
            </a:r>
            <a:endParaRPr sz="20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800"/>
              <a:buFont typeface="Calibri"/>
              <a:buAutoNum type="arabicPeriod"/>
            </a:pPr>
            <a:r>
              <a:rPr lang="en" sz="20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Is the </a:t>
            </a:r>
            <a:r>
              <a:rPr lang="en" sz="2000" b="1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modal split </a:t>
            </a:r>
            <a:r>
              <a:rPr lang="en" sz="20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of “outsiders” commuting trips comparable to that of “insiders”?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endParaRPr sz="2000" dirty="0"/>
          </a:p>
        </p:txBody>
      </p:sp>
      <p:pic>
        <p:nvPicPr>
          <p:cNvPr id="135" name="Google Shape;13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4218" y="753020"/>
            <a:ext cx="4276940" cy="27930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grpSp>
        <p:nvGrpSpPr>
          <p:cNvPr id="3" name="Google Shape;103;p16">
            <a:extLst>
              <a:ext uri="{FF2B5EF4-FFF2-40B4-BE49-F238E27FC236}">
                <a16:creationId xmlns:a16="http://schemas.microsoft.com/office/drawing/2014/main" id="{7CCCA3AF-FC1D-7133-2D45-7B8E65C2C363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4" name="Google Shape;104;p16">
              <a:extLst>
                <a:ext uri="{FF2B5EF4-FFF2-40B4-BE49-F238E27FC236}">
                  <a16:creationId xmlns:a16="http://schemas.microsoft.com/office/drawing/2014/main" id="{C10A7C7E-31E6-A3BF-2A9D-05B1B86E511C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5" name="Google Shape;105;p16">
              <a:extLst>
                <a:ext uri="{FF2B5EF4-FFF2-40B4-BE49-F238E27FC236}">
                  <a16:creationId xmlns:a16="http://schemas.microsoft.com/office/drawing/2014/main" id="{9EAA2B56-0E60-70E5-45F3-759C0CE8D424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6" name="Google Shape;106;p16">
              <a:extLst>
                <a:ext uri="{FF2B5EF4-FFF2-40B4-BE49-F238E27FC236}">
                  <a16:creationId xmlns:a16="http://schemas.microsoft.com/office/drawing/2014/main" id="{BB425037-D8E5-CEB5-B3AC-8C6437EEC7E8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07;p16">
              <a:extLst>
                <a:ext uri="{FF2B5EF4-FFF2-40B4-BE49-F238E27FC236}">
                  <a16:creationId xmlns:a16="http://schemas.microsoft.com/office/drawing/2014/main" id="{E8B0BF3C-2985-7A74-8060-3958BD20D821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8;p16">
              <a:extLst>
                <a:ext uri="{FF2B5EF4-FFF2-40B4-BE49-F238E27FC236}">
                  <a16:creationId xmlns:a16="http://schemas.microsoft.com/office/drawing/2014/main" id="{A410C17A-649A-7500-63AD-2297DE83AEC1}"/>
                </a:ext>
              </a:extLst>
            </p:cNvPr>
            <p:cNvSpPr/>
            <p:nvPr/>
          </p:nvSpPr>
          <p:spPr>
            <a:xfrm>
              <a:off x="1683173" y="429383"/>
              <a:ext cx="11337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9" name="Google Shape;109;p16">
              <a:extLst>
                <a:ext uri="{FF2B5EF4-FFF2-40B4-BE49-F238E27FC236}">
                  <a16:creationId xmlns:a16="http://schemas.microsoft.com/office/drawing/2014/main" id="{94606B9C-FC95-3A9F-A0CD-B1963F5B1CD8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10;p16">
              <a:extLst>
                <a:ext uri="{FF2B5EF4-FFF2-40B4-BE49-F238E27FC236}">
                  <a16:creationId xmlns:a16="http://schemas.microsoft.com/office/drawing/2014/main" id="{5F460E0E-B594-947B-8D7C-5B5401F870AB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1;p16">
              <a:extLst>
                <a:ext uri="{FF2B5EF4-FFF2-40B4-BE49-F238E27FC236}">
                  <a16:creationId xmlns:a16="http://schemas.microsoft.com/office/drawing/2014/main" id="{D792AFC0-A7AA-1984-FF22-3315F090ECC4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2;p16">
              <a:extLst>
                <a:ext uri="{FF2B5EF4-FFF2-40B4-BE49-F238E27FC236}">
                  <a16:creationId xmlns:a16="http://schemas.microsoft.com/office/drawing/2014/main" id="{F2470A74-DCEF-4B6C-7DF2-15D5104719E8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113;p16">
              <a:extLst>
                <a:ext uri="{FF2B5EF4-FFF2-40B4-BE49-F238E27FC236}">
                  <a16:creationId xmlns:a16="http://schemas.microsoft.com/office/drawing/2014/main" id="{B3AEF1BF-7A1C-6D47-A7D9-7A83A4276C5B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4;p16">
              <a:extLst>
                <a:ext uri="{FF2B5EF4-FFF2-40B4-BE49-F238E27FC236}">
                  <a16:creationId xmlns:a16="http://schemas.microsoft.com/office/drawing/2014/main" id="{09741846-3E1B-9159-B82B-D00884E8F2F2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311700" y="10612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State of knowledge</a:t>
            </a: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3" name="Google Shape;306;p26">
            <a:extLst>
              <a:ext uri="{FF2B5EF4-FFF2-40B4-BE49-F238E27FC236}">
                <a16:creationId xmlns:a16="http://schemas.microsoft.com/office/drawing/2014/main" id="{DA1AC29B-DB96-31A8-825D-EC62C3710CBB}"/>
              </a:ext>
            </a:extLst>
          </p:cNvPr>
          <p:cNvSpPr/>
          <p:nvPr/>
        </p:nvSpPr>
        <p:spPr>
          <a:xfrm>
            <a:off x="377387" y="583059"/>
            <a:ext cx="1194300" cy="1035600"/>
          </a:xfrm>
          <a:prstGeom prst="roundRect">
            <a:avLst>
              <a:gd name="adj" fmla="val 9290"/>
            </a:avLst>
          </a:prstGeom>
          <a:noFill/>
          <a:ln w="9525" cap="flat" cmpd="sng">
            <a:solidFill>
              <a:srgbClr val="51C3CA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1C3CA"/>
              </a:buClr>
              <a:buSzPts val="4400"/>
              <a:buFont typeface="Arial"/>
              <a:buNone/>
            </a:pPr>
            <a:r>
              <a:rPr lang="en" sz="4400" b="0" i="0" u="none" strike="noStrike" cap="none">
                <a:solidFill>
                  <a:srgbClr val="51C3CA"/>
                </a:solidFill>
                <a:latin typeface="Basic"/>
                <a:ea typeface="Basic"/>
                <a:cs typeface="Basic"/>
                <a:sym typeface="Basic"/>
              </a:rPr>
              <a:t>1</a:t>
            </a:r>
            <a:endParaRPr sz="4400" b="0" i="0" u="none" strike="noStrike" cap="none">
              <a:solidFill>
                <a:srgbClr val="51C3CA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6" name="Google Shape;307;p26">
            <a:extLst>
              <a:ext uri="{FF2B5EF4-FFF2-40B4-BE49-F238E27FC236}">
                <a16:creationId xmlns:a16="http://schemas.microsoft.com/office/drawing/2014/main" id="{A1DA13DA-1F20-9FCB-E688-E4B9110559B9}"/>
              </a:ext>
            </a:extLst>
          </p:cNvPr>
          <p:cNvSpPr/>
          <p:nvPr/>
        </p:nvSpPr>
        <p:spPr>
          <a:xfrm>
            <a:off x="1809985" y="583059"/>
            <a:ext cx="6595800" cy="1035600"/>
          </a:xfrm>
          <a:prstGeom prst="roundRect">
            <a:avLst>
              <a:gd name="adj" fmla="val 8470"/>
            </a:avLst>
          </a:prstGeom>
          <a:noFill/>
          <a:ln w="9525" cap="flat" cmpd="sng">
            <a:solidFill>
              <a:srgbClr val="44546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0" rIns="182875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Definition of long distance commuting (LDC) varies among countries: e.g. 50 miles in USA(U.S. Census Bureau, 2005) and 200 kilometers in Sweden</a:t>
            </a:r>
            <a:r>
              <a:rPr lang="en-US" altLang="zh-CN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en-US" altLang="zh-CN" dirty="0" err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Ohman</a:t>
            </a:r>
            <a:r>
              <a:rPr lang="en-US" altLang="zh-CN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, 2003)</a:t>
            </a:r>
            <a:r>
              <a:rPr lang="en-US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</p:txBody>
      </p:sp>
      <p:sp>
        <p:nvSpPr>
          <p:cNvPr id="7" name="Google Shape;308;p26">
            <a:extLst>
              <a:ext uri="{FF2B5EF4-FFF2-40B4-BE49-F238E27FC236}">
                <a16:creationId xmlns:a16="http://schemas.microsoft.com/office/drawing/2014/main" id="{4876C0D5-F0FE-55A6-B582-4C510FF5B3D4}"/>
              </a:ext>
            </a:extLst>
          </p:cNvPr>
          <p:cNvSpPr/>
          <p:nvPr/>
        </p:nvSpPr>
        <p:spPr>
          <a:xfrm>
            <a:off x="377387" y="1915329"/>
            <a:ext cx="1194300" cy="1035600"/>
          </a:xfrm>
          <a:prstGeom prst="roundRect">
            <a:avLst>
              <a:gd name="adj" fmla="val 9290"/>
            </a:avLst>
          </a:prstGeom>
          <a:noFill/>
          <a:ln w="9525" cap="flat" cmpd="sng">
            <a:solidFill>
              <a:srgbClr val="3CB2C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B2C3"/>
              </a:buClr>
              <a:buSzPts val="4400"/>
              <a:buFont typeface="Arial"/>
              <a:buNone/>
            </a:pPr>
            <a:r>
              <a:rPr lang="en" sz="4400" b="0" i="0" u="none" strike="noStrike" cap="none">
                <a:solidFill>
                  <a:srgbClr val="3CB2C3"/>
                </a:solidFill>
                <a:latin typeface="Basic"/>
                <a:ea typeface="Basic"/>
                <a:cs typeface="Basic"/>
                <a:sym typeface="Basic"/>
              </a:rPr>
              <a:t>2</a:t>
            </a:r>
            <a:endParaRPr sz="4400" b="0" i="0" u="none" strike="noStrike" cap="none">
              <a:solidFill>
                <a:srgbClr val="3CB2C3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8" name="Google Shape;309;p26">
            <a:extLst>
              <a:ext uri="{FF2B5EF4-FFF2-40B4-BE49-F238E27FC236}">
                <a16:creationId xmlns:a16="http://schemas.microsoft.com/office/drawing/2014/main" id="{61F5C04A-EC7F-A26E-CCEA-464BD9C5F5D7}"/>
              </a:ext>
            </a:extLst>
          </p:cNvPr>
          <p:cNvSpPr/>
          <p:nvPr/>
        </p:nvSpPr>
        <p:spPr>
          <a:xfrm>
            <a:off x="1809985" y="1944559"/>
            <a:ext cx="6595800" cy="1035600"/>
          </a:xfrm>
          <a:prstGeom prst="roundRect">
            <a:avLst>
              <a:gd name="adj" fmla="val 8470"/>
            </a:avLst>
          </a:prstGeom>
          <a:noFill/>
          <a:ln w="9525" cap="flat" cmpd="sng">
            <a:solidFill>
              <a:srgbClr val="44546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0" rIns="182875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In France, long-distance commuting was mostly studied in relation to land use: residential location patterns (</a:t>
            </a:r>
            <a:r>
              <a:rPr lang="en-US" dirty="0" err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Zaninetti</a:t>
            </a:r>
            <a:r>
              <a:rPr lang="en-US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, 1999; </a:t>
            </a:r>
            <a:r>
              <a:rPr lang="en-US" dirty="0" err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Ravalet</a:t>
            </a:r>
            <a:r>
              <a:rPr lang="en-US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et al., 2014), urban forms (Aguilera and </a:t>
            </a:r>
            <a:r>
              <a:rPr lang="en-US" dirty="0" err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Mignot</a:t>
            </a:r>
            <a:r>
              <a:rPr lang="en-US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, 2004; Aguilera and </a:t>
            </a:r>
            <a:r>
              <a:rPr lang="en-US" dirty="0" err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Voisin</a:t>
            </a:r>
            <a:r>
              <a:rPr lang="en-US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, 2014) or urban systems (Conti, 2017, 2019).</a:t>
            </a:r>
          </a:p>
        </p:txBody>
      </p:sp>
      <p:sp>
        <p:nvSpPr>
          <p:cNvPr id="9" name="Google Shape;310;p26">
            <a:extLst>
              <a:ext uri="{FF2B5EF4-FFF2-40B4-BE49-F238E27FC236}">
                <a16:creationId xmlns:a16="http://schemas.microsoft.com/office/drawing/2014/main" id="{AF4E4561-DAF8-BEEB-45A4-24651675B4E1}"/>
              </a:ext>
            </a:extLst>
          </p:cNvPr>
          <p:cNvSpPr/>
          <p:nvPr/>
        </p:nvSpPr>
        <p:spPr>
          <a:xfrm>
            <a:off x="377387" y="3247600"/>
            <a:ext cx="1194300" cy="1035600"/>
          </a:xfrm>
          <a:prstGeom prst="roundRect">
            <a:avLst>
              <a:gd name="adj" fmla="val 9290"/>
            </a:avLst>
          </a:prstGeom>
          <a:noFill/>
          <a:ln w="9525" cap="flat" cmpd="sng">
            <a:solidFill>
              <a:srgbClr val="1AA5B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A5BD"/>
              </a:buClr>
              <a:buSzPts val="4400"/>
              <a:buFont typeface="Arial"/>
              <a:buNone/>
            </a:pPr>
            <a:r>
              <a:rPr lang="en" sz="4400" b="0" i="0" u="none" strike="noStrike" cap="none">
                <a:solidFill>
                  <a:srgbClr val="1AA5BD"/>
                </a:solidFill>
                <a:latin typeface="Basic"/>
                <a:ea typeface="Basic"/>
                <a:cs typeface="Basic"/>
                <a:sym typeface="Basic"/>
              </a:rPr>
              <a:t>3</a:t>
            </a:r>
            <a:endParaRPr sz="4400" b="0" i="0" u="none" strike="noStrike" cap="none">
              <a:solidFill>
                <a:srgbClr val="1AA5BD"/>
              </a:solidFill>
              <a:latin typeface="Basic"/>
              <a:ea typeface="Basic"/>
              <a:cs typeface="Basic"/>
              <a:sym typeface="Basic"/>
            </a:endParaRPr>
          </a:p>
        </p:txBody>
      </p:sp>
      <p:sp>
        <p:nvSpPr>
          <p:cNvPr id="10" name="Google Shape;311;p26">
            <a:extLst>
              <a:ext uri="{FF2B5EF4-FFF2-40B4-BE49-F238E27FC236}">
                <a16:creationId xmlns:a16="http://schemas.microsoft.com/office/drawing/2014/main" id="{E74C2C14-CDA9-8444-C787-0C79D0CA4F24}"/>
              </a:ext>
            </a:extLst>
          </p:cNvPr>
          <p:cNvSpPr/>
          <p:nvPr/>
        </p:nvSpPr>
        <p:spPr>
          <a:xfrm>
            <a:off x="1809985" y="3275641"/>
            <a:ext cx="6595800" cy="1035600"/>
          </a:xfrm>
          <a:prstGeom prst="roundRect">
            <a:avLst>
              <a:gd name="adj" fmla="val 8470"/>
            </a:avLst>
          </a:prstGeom>
          <a:noFill/>
          <a:ln w="9525" cap="flat" cmpd="sng">
            <a:solidFill>
              <a:srgbClr val="445469">
                <a:alpha val="20000"/>
              </a:srgb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274300" tIns="0" rIns="182875" bIns="0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-US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Socio-economic implications of LDC concern household work-life balance(</a:t>
            </a:r>
            <a:r>
              <a:rPr lang="en-US" dirty="0" err="1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Viry</a:t>
            </a:r>
            <a:r>
              <a:rPr lang="en-US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 et al., 2010), inequality(Collet and Bonnet,2010) , energy consumption(Bischoff  et al, 2019)  etc.</a:t>
            </a:r>
          </a:p>
          <a:p>
            <a:pPr marL="1143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" name="Google Shape;103;p16">
            <a:extLst>
              <a:ext uri="{FF2B5EF4-FFF2-40B4-BE49-F238E27FC236}">
                <a16:creationId xmlns:a16="http://schemas.microsoft.com/office/drawing/2014/main" id="{CF53B954-8310-9A96-48B4-05DA3129E921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5" name="Google Shape;104;p16">
              <a:extLst>
                <a:ext uri="{FF2B5EF4-FFF2-40B4-BE49-F238E27FC236}">
                  <a16:creationId xmlns:a16="http://schemas.microsoft.com/office/drawing/2014/main" id="{80AB48F8-FA5A-8518-1233-4A1FA5072F52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" name="Google Shape;105;p16">
              <a:extLst>
                <a:ext uri="{FF2B5EF4-FFF2-40B4-BE49-F238E27FC236}">
                  <a16:creationId xmlns:a16="http://schemas.microsoft.com/office/drawing/2014/main" id="{057AAB01-5B1F-88A6-BE58-19F056CF6F90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06;p16">
              <a:extLst>
                <a:ext uri="{FF2B5EF4-FFF2-40B4-BE49-F238E27FC236}">
                  <a16:creationId xmlns:a16="http://schemas.microsoft.com/office/drawing/2014/main" id="{F3B14BFA-021F-C762-1F27-605C23BD13B9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07;p16">
              <a:extLst>
                <a:ext uri="{FF2B5EF4-FFF2-40B4-BE49-F238E27FC236}">
                  <a16:creationId xmlns:a16="http://schemas.microsoft.com/office/drawing/2014/main" id="{983BA255-8B8D-6223-FF41-AD0BAA5928CE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08;p16">
              <a:extLst>
                <a:ext uri="{FF2B5EF4-FFF2-40B4-BE49-F238E27FC236}">
                  <a16:creationId xmlns:a16="http://schemas.microsoft.com/office/drawing/2014/main" id="{19ED31F3-DA54-EAFE-F34C-B9B6EDED1A63}"/>
                </a:ext>
              </a:extLst>
            </p:cNvPr>
            <p:cNvSpPr/>
            <p:nvPr/>
          </p:nvSpPr>
          <p:spPr>
            <a:xfrm>
              <a:off x="1683173" y="429383"/>
              <a:ext cx="11337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09;p16">
              <a:extLst>
                <a:ext uri="{FF2B5EF4-FFF2-40B4-BE49-F238E27FC236}">
                  <a16:creationId xmlns:a16="http://schemas.microsoft.com/office/drawing/2014/main" id="{040CF122-0057-C35F-EA3A-6797D4AEA729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0;p16">
              <a:extLst>
                <a:ext uri="{FF2B5EF4-FFF2-40B4-BE49-F238E27FC236}">
                  <a16:creationId xmlns:a16="http://schemas.microsoft.com/office/drawing/2014/main" id="{C564F60A-AC42-1742-35E0-E1AB64572C2B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11;p16">
              <a:extLst>
                <a:ext uri="{FF2B5EF4-FFF2-40B4-BE49-F238E27FC236}">
                  <a16:creationId xmlns:a16="http://schemas.microsoft.com/office/drawing/2014/main" id="{15435E81-10B5-52D9-D040-76BDE30F3623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" name="Google Shape;112;p16">
              <a:extLst>
                <a:ext uri="{FF2B5EF4-FFF2-40B4-BE49-F238E27FC236}">
                  <a16:creationId xmlns:a16="http://schemas.microsoft.com/office/drawing/2014/main" id="{1CB890DC-D828-4D8D-D80F-C2C557C8C458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" name="Google Shape;113;p16">
              <a:extLst>
                <a:ext uri="{FF2B5EF4-FFF2-40B4-BE49-F238E27FC236}">
                  <a16:creationId xmlns:a16="http://schemas.microsoft.com/office/drawing/2014/main" id="{3B955A06-5BB3-FF31-B8E3-FEF3D9CD3FCC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" name="Google Shape;114;p16">
              <a:extLst>
                <a:ext uri="{FF2B5EF4-FFF2-40B4-BE49-F238E27FC236}">
                  <a16:creationId xmlns:a16="http://schemas.microsoft.com/office/drawing/2014/main" id="{A472F245-0848-D5E1-7EF4-BF13CC816EAF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326466" y="197754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Research hypotheses</a:t>
            </a:r>
            <a:endParaRPr dirty="0"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>
            <a:off x="96109" y="549006"/>
            <a:ext cx="9047891" cy="23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The IDF region follows a </a:t>
            </a:r>
            <a:r>
              <a:rPr lang="en" sz="1600" b="1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monocentric pattern</a:t>
            </a: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: the further away from the center, the less commuters;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Within IDF, the home-to-work (H2W) </a:t>
            </a:r>
            <a:r>
              <a:rPr lang="en" sz="1600" b="1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distances are shorter </a:t>
            </a: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than inter-regional travels;</a:t>
            </a:r>
            <a:endParaRPr sz="1600" dirty="0">
              <a:solidFill>
                <a:srgbClr val="44546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Inter-regional H2W travels </a:t>
            </a:r>
            <a:r>
              <a:rPr lang="en" sz="1600" b="1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differ </a:t>
            </a: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from the intra-regional counterparts in their </a:t>
            </a:r>
            <a:r>
              <a:rPr lang="en" sz="1600" b="1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mode share</a:t>
            </a:r>
            <a:r>
              <a:rPr lang="en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, marked by higher share of motorized modes, notably trains. 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9</a:t>
            </a:fld>
            <a:endParaRPr lang="fr-FR"/>
          </a:p>
        </p:txBody>
      </p:sp>
      <p:sp>
        <p:nvSpPr>
          <p:cNvPr id="3" name="Google Shape;176;p20">
            <a:extLst>
              <a:ext uri="{FF2B5EF4-FFF2-40B4-BE49-F238E27FC236}">
                <a16:creationId xmlns:a16="http://schemas.microsoft.com/office/drawing/2014/main" id="{4190393F-9720-AC35-A707-D9039C5F94DF}"/>
              </a:ext>
            </a:extLst>
          </p:cNvPr>
          <p:cNvSpPr txBox="1">
            <a:spLocks/>
          </p:cNvSpPr>
          <p:nvPr/>
        </p:nvSpPr>
        <p:spPr>
          <a:xfrm>
            <a:off x="311700" y="2309199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950" b="1" dirty="0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rPr>
              <a:t>Objectives</a:t>
            </a:r>
            <a:endParaRPr lang="en-US" dirty="0"/>
          </a:p>
        </p:txBody>
      </p:sp>
      <p:sp>
        <p:nvSpPr>
          <p:cNvPr id="4" name="Google Shape;177;p20">
            <a:extLst>
              <a:ext uri="{FF2B5EF4-FFF2-40B4-BE49-F238E27FC236}">
                <a16:creationId xmlns:a16="http://schemas.microsoft.com/office/drawing/2014/main" id="{1CD79573-ABF2-81DA-53C0-4BB8635D9F5A}"/>
              </a:ext>
            </a:extLst>
          </p:cNvPr>
          <p:cNvSpPr txBox="1">
            <a:spLocks/>
          </p:cNvSpPr>
          <p:nvPr/>
        </p:nvSpPr>
        <p:spPr>
          <a:xfrm>
            <a:off x="122842" y="2690369"/>
            <a:ext cx="8520600" cy="139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-330200">
              <a:lnSpc>
                <a:spcPct val="150000"/>
              </a:lnSpc>
              <a:spcBef>
                <a:spcPts val="1000"/>
              </a:spcBef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-US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Locate the origins of workers who occupy IDF jobs, especially outsiders.</a:t>
            </a:r>
          </a:p>
          <a:p>
            <a:pPr indent="-330200">
              <a:lnSpc>
                <a:spcPct val="150000"/>
              </a:lnSpc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-US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Get the distance travelled by mode, for insiders and outsiders.</a:t>
            </a:r>
          </a:p>
          <a:p>
            <a:pPr indent="-330200">
              <a:lnSpc>
                <a:spcPct val="150000"/>
              </a:lnSpc>
              <a:buClr>
                <a:srgbClr val="445469"/>
              </a:buClr>
              <a:buSzPts val="1600"/>
              <a:buFont typeface="Calibri"/>
              <a:buAutoNum type="arabicPeriod"/>
            </a:pPr>
            <a:r>
              <a:rPr lang="en-US" sz="1600" dirty="0">
                <a:solidFill>
                  <a:srgbClr val="445469"/>
                </a:solidFill>
                <a:latin typeface="Calibri"/>
                <a:ea typeface="Calibri"/>
                <a:cs typeface="Calibri"/>
                <a:sym typeface="Calibri"/>
              </a:rPr>
              <a:t>Evaluate the impacts of travels related with IDF jobs</a:t>
            </a:r>
            <a:endParaRPr lang="en-US" sz="2100" dirty="0">
              <a:solidFill>
                <a:schemeClr val="dk1"/>
              </a:solidFill>
            </a:endParaRPr>
          </a:p>
          <a:p>
            <a:pPr marL="0" indent="0">
              <a:spcAft>
                <a:spcPts val="1200"/>
              </a:spcAft>
              <a:buFont typeface="Arial"/>
              <a:buNone/>
            </a:pPr>
            <a:endParaRPr lang="en-US" dirty="0"/>
          </a:p>
        </p:txBody>
      </p:sp>
      <p:grpSp>
        <p:nvGrpSpPr>
          <p:cNvPr id="5" name="Google Shape;103;p16">
            <a:extLst>
              <a:ext uri="{FF2B5EF4-FFF2-40B4-BE49-F238E27FC236}">
                <a16:creationId xmlns:a16="http://schemas.microsoft.com/office/drawing/2014/main" id="{E1DBD034-AFFA-CBB3-E79C-3CFF577AD2A9}"/>
              </a:ext>
            </a:extLst>
          </p:cNvPr>
          <p:cNvGrpSpPr/>
          <p:nvPr/>
        </p:nvGrpSpPr>
        <p:grpSpPr>
          <a:xfrm>
            <a:off x="-97812" y="4424387"/>
            <a:ext cx="12828600" cy="688971"/>
            <a:chOff x="-408281" y="23754"/>
            <a:chExt cx="12828600" cy="688971"/>
          </a:xfrm>
        </p:grpSpPr>
        <p:cxnSp>
          <p:nvCxnSpPr>
            <p:cNvPr id="6" name="Google Shape;104;p16">
              <a:extLst>
                <a:ext uri="{FF2B5EF4-FFF2-40B4-BE49-F238E27FC236}">
                  <a16:creationId xmlns:a16="http://schemas.microsoft.com/office/drawing/2014/main" id="{57C5D3FD-440B-2AE5-1739-F678001BCF04}"/>
                </a:ext>
              </a:extLst>
            </p:cNvPr>
            <p:cNvCxnSpPr/>
            <p:nvPr/>
          </p:nvCxnSpPr>
          <p:spPr>
            <a:xfrm>
              <a:off x="-408281" y="23754"/>
              <a:ext cx="12828600" cy="0"/>
            </a:xfrm>
            <a:prstGeom prst="straightConnector1">
              <a:avLst/>
            </a:prstGeom>
            <a:noFill/>
            <a:ln w="19050" cap="flat" cmpd="sng">
              <a:solidFill>
                <a:srgbClr val="CF3E3E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7" name="Google Shape;105;p16">
              <a:extLst>
                <a:ext uri="{FF2B5EF4-FFF2-40B4-BE49-F238E27FC236}">
                  <a16:creationId xmlns:a16="http://schemas.microsoft.com/office/drawing/2014/main" id="{30CFA166-D132-5C14-D6E2-A5A4F9DE310B}"/>
                </a:ext>
              </a:extLst>
            </p:cNvPr>
            <p:cNvSpPr txBox="1"/>
            <p:nvPr/>
          </p:nvSpPr>
          <p:spPr>
            <a:xfrm>
              <a:off x="223756" y="125869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1C3CA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51C3CA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sz="2100" b="1" i="0" u="none" strike="noStrike" cap="none">
                <a:solidFill>
                  <a:srgbClr val="51C3CA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106;p16">
              <a:extLst>
                <a:ext uri="{FF2B5EF4-FFF2-40B4-BE49-F238E27FC236}">
                  <a16:creationId xmlns:a16="http://schemas.microsoft.com/office/drawing/2014/main" id="{48120FEE-4F74-2596-56C5-017BF167BEA2}"/>
                </a:ext>
              </a:extLst>
            </p:cNvPr>
            <p:cNvSpPr/>
            <p:nvPr/>
          </p:nvSpPr>
          <p:spPr>
            <a:xfrm>
              <a:off x="223748" y="404925"/>
              <a:ext cx="1364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dirty="0">
                  <a:solidFill>
                    <a:srgbClr val="445469"/>
                  </a:solidFill>
                  <a:latin typeface="Roboto"/>
                  <a:ea typeface="Roboto"/>
                  <a:cs typeface="Roboto"/>
                  <a:sym typeface="Roboto"/>
                </a:rPr>
                <a:t>Introduction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07;p16">
              <a:extLst>
                <a:ext uri="{FF2B5EF4-FFF2-40B4-BE49-F238E27FC236}">
                  <a16:creationId xmlns:a16="http://schemas.microsoft.com/office/drawing/2014/main" id="{4FDEF12E-DF54-9BA1-7D83-AEFBF43AE99D}"/>
                </a:ext>
              </a:extLst>
            </p:cNvPr>
            <p:cNvSpPr txBox="1"/>
            <p:nvPr/>
          </p:nvSpPr>
          <p:spPr>
            <a:xfrm>
              <a:off x="1706580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CB2C3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3CB2C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sz="2100" b="1" i="0" u="none" strike="noStrike" cap="none">
                <a:solidFill>
                  <a:srgbClr val="3CB2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" name="Google Shape;108;p16">
              <a:extLst>
                <a:ext uri="{FF2B5EF4-FFF2-40B4-BE49-F238E27FC236}">
                  <a16:creationId xmlns:a16="http://schemas.microsoft.com/office/drawing/2014/main" id="{D2CA6408-B858-532F-6040-52A7CC2AAFFB}"/>
                </a:ext>
              </a:extLst>
            </p:cNvPr>
            <p:cNvSpPr/>
            <p:nvPr/>
          </p:nvSpPr>
          <p:spPr>
            <a:xfrm>
              <a:off x="1683173" y="429383"/>
              <a:ext cx="11337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1125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Methodology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" name="Google Shape;109;p16">
              <a:extLst>
                <a:ext uri="{FF2B5EF4-FFF2-40B4-BE49-F238E27FC236}">
                  <a16:creationId xmlns:a16="http://schemas.microsoft.com/office/drawing/2014/main" id="{1DFC0FCC-2924-7637-24AE-810FE2DF476E}"/>
                </a:ext>
              </a:extLst>
            </p:cNvPr>
            <p:cNvSpPr txBox="1"/>
            <p:nvPr/>
          </p:nvSpPr>
          <p:spPr>
            <a:xfrm>
              <a:off x="3189397" y="88657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AA5BD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1AA5BD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sz="2100" b="1" i="0" u="none" strike="noStrike" cap="none">
                <a:solidFill>
                  <a:srgbClr val="1AA5B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" name="Google Shape;110;p16">
              <a:extLst>
                <a:ext uri="{FF2B5EF4-FFF2-40B4-BE49-F238E27FC236}">
                  <a16:creationId xmlns:a16="http://schemas.microsoft.com/office/drawing/2014/main" id="{21D517A7-AD7E-5B3A-AA84-96BDE0C24CDD}"/>
                </a:ext>
              </a:extLst>
            </p:cNvPr>
            <p:cNvSpPr/>
            <p:nvPr/>
          </p:nvSpPr>
          <p:spPr>
            <a:xfrm>
              <a:off x="3189394" y="420382"/>
              <a:ext cx="14670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Result </a:t>
              </a:r>
              <a:endParaRPr sz="1200" b="1" i="0" u="none" strike="noStrike" cap="none" dirty="0">
                <a:solidFill>
                  <a:srgbClr val="ADBCC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11;p16">
              <a:extLst>
                <a:ext uri="{FF2B5EF4-FFF2-40B4-BE49-F238E27FC236}">
                  <a16:creationId xmlns:a16="http://schemas.microsoft.com/office/drawing/2014/main" id="{2ADB800C-2D02-6A09-3584-08C42C5B740F}"/>
                </a:ext>
              </a:extLst>
            </p:cNvPr>
            <p:cNvSpPr txBox="1"/>
            <p:nvPr/>
          </p:nvSpPr>
          <p:spPr>
            <a:xfrm>
              <a:off x="4744218" y="88657"/>
              <a:ext cx="14520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7B7"/>
                </a:buClr>
                <a:buSzPts val="3000"/>
                <a:buFont typeface="Arial"/>
                <a:buNone/>
              </a:pPr>
              <a:r>
                <a:rPr lang="en" sz="3000" b="1" i="0" u="none" strike="noStrike" cap="none" dirty="0">
                  <a:solidFill>
                    <a:srgbClr val="0097B7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sz="2100" b="1" i="0" u="none" strike="noStrike" cap="none" dirty="0">
                <a:solidFill>
                  <a:srgbClr val="0097B7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112;p16">
              <a:extLst>
                <a:ext uri="{FF2B5EF4-FFF2-40B4-BE49-F238E27FC236}">
                  <a16:creationId xmlns:a16="http://schemas.microsoft.com/office/drawing/2014/main" id="{E3F29B05-3469-6BAD-EE59-8E72C253AF43}"/>
                </a:ext>
              </a:extLst>
            </p:cNvPr>
            <p:cNvSpPr/>
            <p:nvPr/>
          </p:nvSpPr>
          <p:spPr>
            <a:xfrm>
              <a:off x="4657443" y="420382"/>
              <a:ext cx="18936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Conclusion</a:t>
              </a:r>
              <a:endParaRPr sz="1200" b="1" i="0" u="none" strike="noStrike" cap="none">
                <a:solidFill>
                  <a:srgbClr val="ADBCC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" name="Google Shape;113;p16">
              <a:extLst>
                <a:ext uri="{FF2B5EF4-FFF2-40B4-BE49-F238E27FC236}">
                  <a16:creationId xmlns:a16="http://schemas.microsoft.com/office/drawing/2014/main" id="{4428583F-44C5-0ACC-EA9D-1A1113B7FFC5}"/>
                </a:ext>
              </a:extLst>
            </p:cNvPr>
            <p:cNvSpPr txBox="1"/>
            <p:nvPr/>
          </p:nvSpPr>
          <p:spPr>
            <a:xfrm>
              <a:off x="6436748" y="122132"/>
              <a:ext cx="1086900" cy="42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b" anchorCtr="0">
              <a:noAutofit/>
            </a:bodyPr>
            <a:lstStyle/>
            <a:p>
              <a:pPr marL="0" marR="0" lvl="0" indent="0" algn="l" rtl="0">
                <a:lnSpc>
                  <a:spcPct val="44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6AC"/>
                </a:buClr>
                <a:buSzPts val="3000"/>
                <a:buFont typeface="Arial"/>
                <a:buNone/>
              </a:pPr>
              <a:r>
                <a:rPr lang="en" sz="3000" b="1" i="0" u="none" strike="noStrike" cap="none">
                  <a:solidFill>
                    <a:srgbClr val="0086AC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sz="2100" b="1" i="0" u="none" strike="noStrike" cap="none">
                <a:solidFill>
                  <a:srgbClr val="0086A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" name="Google Shape;114;p16">
              <a:extLst>
                <a:ext uri="{FF2B5EF4-FFF2-40B4-BE49-F238E27FC236}">
                  <a16:creationId xmlns:a16="http://schemas.microsoft.com/office/drawing/2014/main" id="{A3D592B5-C31E-8285-6B32-7100115C0FF3}"/>
                </a:ext>
              </a:extLst>
            </p:cNvPr>
            <p:cNvSpPr/>
            <p:nvPr/>
          </p:nvSpPr>
          <p:spPr>
            <a:xfrm>
              <a:off x="6463198" y="420382"/>
              <a:ext cx="13644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lvl="0"/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Related</a:t>
              </a:r>
              <a:r>
                <a:rPr lang="fr-FR" sz="1200" b="1" dirty="0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FR" sz="1200" b="1" dirty="0" err="1">
                  <a:solidFill>
                    <a:srgbClr val="ADBCC3"/>
                  </a:solidFill>
                  <a:latin typeface="Roboto"/>
                  <a:ea typeface="Roboto"/>
                  <a:cs typeface="Roboto"/>
                  <a:sym typeface="Roboto"/>
                </a:rPr>
                <a:t>work</a:t>
              </a:r>
              <a:endParaRPr lang="fr-FR" sz="1200" b="1" dirty="0">
                <a:solidFill>
                  <a:srgbClr val="ADBCC3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</Words>
  <Application>Microsoft Office PowerPoint</Application>
  <PresentationFormat>Affichage à l'écran (16:9)</PresentationFormat>
  <Paragraphs>509</Paragraphs>
  <Slides>22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Roboto Light</vt:lpstr>
      <vt:lpstr>Basic</vt:lpstr>
      <vt:lpstr>Calibri</vt:lpstr>
      <vt:lpstr>Roboto</vt:lpstr>
      <vt:lpstr>DengXian Light</vt:lpstr>
      <vt:lpstr>Arial</vt:lpstr>
      <vt:lpstr>Times New Roman</vt:lpstr>
      <vt:lpstr>DengXian</vt:lpstr>
      <vt:lpstr>Simple Light</vt:lpstr>
      <vt:lpstr>Who work in Paris? A spatial-temporal analysis of the commuting patterns of working households living in and outside the Ile-de-France Région</vt:lpstr>
      <vt:lpstr>Plan  </vt:lpstr>
      <vt:lpstr>Présentation PowerPoint</vt:lpstr>
      <vt:lpstr>Territorial diagnosis within the IDF: 4 major aspects</vt:lpstr>
      <vt:lpstr>Présentation PowerPoint</vt:lpstr>
      <vt:lpstr>Background: IDF attraction on workers</vt:lpstr>
      <vt:lpstr>Research questions:</vt:lpstr>
      <vt:lpstr>State of knowledge</vt:lpstr>
      <vt:lpstr>Research hypotheses</vt:lpstr>
      <vt:lpstr>Data and method</vt:lpstr>
      <vt:lpstr>Breakdown of IDF jobs according to workers' zones of residence</vt:lpstr>
      <vt:lpstr>Monocentric pattern of IDF region</vt:lpstr>
      <vt:lpstr>Share of IDF jobs by origin</vt:lpstr>
      <vt:lpstr>Home cities and commuting ranges</vt:lpstr>
      <vt:lpstr>Commuting distances</vt:lpstr>
      <vt:lpstr>Potential daily traffic</vt:lpstr>
      <vt:lpstr>Conclusion and takeaway </vt:lpstr>
      <vt:lpstr>Other works: temporality of commuting</vt:lpstr>
      <vt:lpstr>Frequency and mode share per ring</vt:lpstr>
      <vt:lpstr>Assignment of road trafic</vt:lpstr>
      <vt:lpstr>Assignment of road trafic: case of Essonne(91)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work in Paris? A spatial-temporal analysis of the commuting patterns of working households living in and outside the Ile-de-France Région</dc:title>
  <cp:lastModifiedBy>kang liang</cp:lastModifiedBy>
  <cp:revision>45</cp:revision>
  <dcterms:modified xsi:type="dcterms:W3CDTF">2024-12-03T10:01:06Z</dcterms:modified>
</cp:coreProperties>
</file>